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4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5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6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7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8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9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10.xml" ContentType="application/vnd.openxmlformats-officedocument.drawingml.chartshapes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469" r:id="rId2"/>
    <p:sldId id="260" r:id="rId3"/>
    <p:sldId id="411" r:id="rId4"/>
    <p:sldId id="414" r:id="rId5"/>
    <p:sldId id="413" r:id="rId6"/>
    <p:sldId id="415" r:id="rId7"/>
    <p:sldId id="472" r:id="rId8"/>
    <p:sldId id="446" r:id="rId9"/>
    <p:sldId id="471" r:id="rId10"/>
    <p:sldId id="480" r:id="rId11"/>
    <p:sldId id="481" r:id="rId12"/>
    <p:sldId id="497" r:id="rId13"/>
    <p:sldId id="484" r:id="rId14"/>
    <p:sldId id="287" r:id="rId15"/>
    <p:sldId id="434" r:id="rId16"/>
    <p:sldId id="476" r:id="rId17"/>
    <p:sldId id="477" r:id="rId18"/>
    <p:sldId id="479" r:id="rId19"/>
    <p:sldId id="448" r:id="rId20"/>
    <p:sldId id="268" r:id="rId21"/>
    <p:sldId id="273" r:id="rId22"/>
    <p:sldId id="275" r:id="rId23"/>
    <p:sldId id="278" r:id="rId24"/>
    <p:sldId id="281" r:id="rId25"/>
    <p:sldId id="499" r:id="rId26"/>
    <p:sldId id="285" r:id="rId27"/>
    <p:sldId id="483" r:id="rId28"/>
    <p:sldId id="485" r:id="rId29"/>
    <p:sldId id="486" r:id="rId30"/>
    <p:sldId id="286" r:id="rId31"/>
    <p:sldId id="290" r:id="rId32"/>
    <p:sldId id="301" r:id="rId33"/>
    <p:sldId id="300" r:id="rId34"/>
    <p:sldId id="299" r:id="rId35"/>
    <p:sldId id="298" r:id="rId36"/>
    <p:sldId id="470" r:id="rId37"/>
    <p:sldId id="256" r:id="rId38"/>
    <p:sldId id="493" r:id="rId39"/>
    <p:sldId id="494" r:id="rId40"/>
    <p:sldId id="496" r:id="rId41"/>
    <p:sldId id="500" r:id="rId42"/>
    <p:sldId id="277" r:id="rId43"/>
    <p:sldId id="264" r:id="rId44"/>
    <p:sldId id="498" r:id="rId4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to Neto" initials="BN" lastIdx="1" clrIdx="0">
    <p:extLst>
      <p:ext uri="{19B8F6BF-5375-455C-9EA6-DF929625EA0E}">
        <p15:presenceInfo xmlns:p15="http://schemas.microsoft.com/office/powerpoint/2012/main" userId="c4a2db918a7934a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6BFF"/>
    <a:srgbClr val="F9AD1B"/>
    <a:srgbClr val="234A93"/>
    <a:srgbClr val="FBB031"/>
    <a:srgbClr val="F7F7F7"/>
    <a:srgbClr val="EAEAEA"/>
    <a:srgbClr val="FFFFFF"/>
    <a:srgbClr val="244A93"/>
    <a:srgbClr val="000005"/>
    <a:srgbClr val="009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Estilo Claro 1 - Ênfas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580" autoAdjust="0"/>
  </p:normalViewPr>
  <p:slideViewPr>
    <p:cSldViewPr snapToGrid="0">
      <p:cViewPr varScale="1">
        <p:scale>
          <a:sx n="64" d="100"/>
          <a:sy n="64" d="100"/>
        </p:scale>
        <p:origin x="9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DOUTORADO\br%20caprinos%20e%20ovinos\Bancos%20de%20dados\BR%20CAPRINOS%20&amp;%20OVINO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anda\Downloads\BR%20Caprinos%20e%20Ovinos%20Tabela%20Minerais%20(1).xlsx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anda\Downloads\BR%20Caprinos%20e%20Ovinos%20Tabela%20Minerais%20(1).xlsx" TargetMode="Externa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anda\Downloads\BR%20Caprinos%20e%20Ovinos%20Tabela%20Minerais%20(1).xlsx" TargetMode="Externa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DOUTORADO\br%20caprinos%20e%20ovinos\Minerais\BR%20Caprinos%20e%20Ovinos%20Tabela%20Minerais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DOUTORADO\br%20caprinos%20e%20ovinos\Bancos%20de%20dados\BR%20CAPRINOS%20&amp;%20OVINO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anda\Downloads\BR%20Caprinos%20e%20Ovinos%20Tabela%20Minerais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anda\Downloads\BR%20Caprinos%20e%20Ovinos%20Tabela%20Minerais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anda\Downloads\BR%20Caprinos%20e%20Ovinos%20Tabela%20Minerais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anda\Downloads\BR%20Caprinos%20e%20Ovinos%20Tabela%20Minerais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anda\Downloads\BR%20Caprinos%20e%20Ovinos%20Tabela%20Minerais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anda\Downloads\BR%20Caprinos%20e%20Ovinos%20Tabela%20Minerais%20(1).xlsx" TargetMode="Externa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anda\Downloads\BR%20Caprinos%20e%20Ovinos%20Tabela%20Minerais%20(1).xlsx" TargetMode="Externa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chemeClr val="accent1"/>
              </a:solidFill>
              <a:ln w="9525">
                <a:solidFill>
                  <a:srgbClr val="0070C0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tx1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Planilha2!$A$2:$A$285</c:f>
              <c:numCache>
                <c:formatCode>General</c:formatCode>
                <c:ptCount val="284"/>
                <c:pt idx="0">
                  <c:v>10.08</c:v>
                </c:pt>
                <c:pt idx="1">
                  <c:v>11.53</c:v>
                </c:pt>
                <c:pt idx="2">
                  <c:v>15.74</c:v>
                </c:pt>
                <c:pt idx="3">
                  <c:v>14.28</c:v>
                </c:pt>
                <c:pt idx="4">
                  <c:v>13.34</c:v>
                </c:pt>
                <c:pt idx="5">
                  <c:v>10.84</c:v>
                </c:pt>
                <c:pt idx="6">
                  <c:v>18.82</c:v>
                </c:pt>
                <c:pt idx="7">
                  <c:v>14.62</c:v>
                </c:pt>
                <c:pt idx="8">
                  <c:v>13.1</c:v>
                </c:pt>
                <c:pt idx="9">
                  <c:v>14.48</c:v>
                </c:pt>
                <c:pt idx="10">
                  <c:v>15.38</c:v>
                </c:pt>
                <c:pt idx="11">
                  <c:v>20.16</c:v>
                </c:pt>
                <c:pt idx="12">
                  <c:v>18.02</c:v>
                </c:pt>
                <c:pt idx="13">
                  <c:v>16.7</c:v>
                </c:pt>
                <c:pt idx="14">
                  <c:v>17.52</c:v>
                </c:pt>
                <c:pt idx="15">
                  <c:v>21.6</c:v>
                </c:pt>
                <c:pt idx="16">
                  <c:v>16.84</c:v>
                </c:pt>
                <c:pt idx="17">
                  <c:v>25.8</c:v>
                </c:pt>
                <c:pt idx="18">
                  <c:v>18.02</c:v>
                </c:pt>
                <c:pt idx="19">
                  <c:v>17.440000000000001</c:v>
                </c:pt>
                <c:pt idx="20">
                  <c:v>19.899999999999999</c:v>
                </c:pt>
                <c:pt idx="21">
                  <c:v>25.52</c:v>
                </c:pt>
                <c:pt idx="22">
                  <c:v>24.36</c:v>
                </c:pt>
                <c:pt idx="23">
                  <c:v>23.26</c:v>
                </c:pt>
                <c:pt idx="24">
                  <c:v>25.9</c:v>
                </c:pt>
                <c:pt idx="25">
                  <c:v>22.78</c:v>
                </c:pt>
                <c:pt idx="26">
                  <c:v>19.88</c:v>
                </c:pt>
                <c:pt idx="27">
                  <c:v>25.94</c:v>
                </c:pt>
                <c:pt idx="28">
                  <c:v>20.54</c:v>
                </c:pt>
                <c:pt idx="29">
                  <c:v>31.36</c:v>
                </c:pt>
                <c:pt idx="30">
                  <c:v>26.4</c:v>
                </c:pt>
                <c:pt idx="31">
                  <c:v>26.68</c:v>
                </c:pt>
                <c:pt idx="32">
                  <c:v>23.94</c:v>
                </c:pt>
                <c:pt idx="33">
                  <c:v>25.34</c:v>
                </c:pt>
                <c:pt idx="34">
                  <c:v>8.4</c:v>
                </c:pt>
                <c:pt idx="35">
                  <c:v>15.2</c:v>
                </c:pt>
                <c:pt idx="36">
                  <c:v>10.4</c:v>
                </c:pt>
                <c:pt idx="37">
                  <c:v>10.8</c:v>
                </c:pt>
                <c:pt idx="38">
                  <c:v>15.8</c:v>
                </c:pt>
                <c:pt idx="39">
                  <c:v>23.1</c:v>
                </c:pt>
                <c:pt idx="40">
                  <c:v>24.7</c:v>
                </c:pt>
                <c:pt idx="41">
                  <c:v>26.2</c:v>
                </c:pt>
                <c:pt idx="42">
                  <c:v>30.6</c:v>
                </c:pt>
                <c:pt idx="43">
                  <c:v>27.5</c:v>
                </c:pt>
                <c:pt idx="44">
                  <c:v>31.141999999999999</c:v>
                </c:pt>
                <c:pt idx="45">
                  <c:v>28.8</c:v>
                </c:pt>
                <c:pt idx="46">
                  <c:v>24.7</c:v>
                </c:pt>
                <c:pt idx="47">
                  <c:v>28.2</c:v>
                </c:pt>
                <c:pt idx="48">
                  <c:v>23.8</c:v>
                </c:pt>
                <c:pt idx="49">
                  <c:v>28.2</c:v>
                </c:pt>
                <c:pt idx="50">
                  <c:v>28.6</c:v>
                </c:pt>
                <c:pt idx="51">
                  <c:v>33.4</c:v>
                </c:pt>
                <c:pt idx="52">
                  <c:v>23.4</c:v>
                </c:pt>
                <c:pt idx="53">
                  <c:v>22.5</c:v>
                </c:pt>
                <c:pt idx="54">
                  <c:v>29.3</c:v>
                </c:pt>
                <c:pt idx="55">
                  <c:v>28.2</c:v>
                </c:pt>
                <c:pt idx="56">
                  <c:v>29.6</c:v>
                </c:pt>
                <c:pt idx="57">
                  <c:v>28.74</c:v>
                </c:pt>
                <c:pt idx="58">
                  <c:v>29.63</c:v>
                </c:pt>
                <c:pt idx="59">
                  <c:v>29.28</c:v>
                </c:pt>
                <c:pt idx="60">
                  <c:v>28.5</c:v>
                </c:pt>
                <c:pt idx="61">
                  <c:v>27.7</c:v>
                </c:pt>
                <c:pt idx="62">
                  <c:v>29.47</c:v>
                </c:pt>
                <c:pt idx="63">
                  <c:v>42.6</c:v>
                </c:pt>
                <c:pt idx="64">
                  <c:v>42.8</c:v>
                </c:pt>
                <c:pt idx="65">
                  <c:v>44.3</c:v>
                </c:pt>
                <c:pt idx="66">
                  <c:v>44.5</c:v>
                </c:pt>
                <c:pt idx="67">
                  <c:v>43.6</c:v>
                </c:pt>
                <c:pt idx="68">
                  <c:v>42.6</c:v>
                </c:pt>
                <c:pt idx="69">
                  <c:v>40.6</c:v>
                </c:pt>
                <c:pt idx="70">
                  <c:v>41.62</c:v>
                </c:pt>
                <c:pt idx="71">
                  <c:v>41.2</c:v>
                </c:pt>
                <c:pt idx="72">
                  <c:v>38.299999999999997</c:v>
                </c:pt>
                <c:pt idx="73">
                  <c:v>36</c:v>
                </c:pt>
                <c:pt idx="74">
                  <c:v>37.200000000000003</c:v>
                </c:pt>
                <c:pt idx="75">
                  <c:v>36.72</c:v>
                </c:pt>
                <c:pt idx="76">
                  <c:v>40.53</c:v>
                </c:pt>
                <c:pt idx="77">
                  <c:v>36.700000000000003</c:v>
                </c:pt>
                <c:pt idx="78">
                  <c:v>35.799999999999997</c:v>
                </c:pt>
                <c:pt idx="79">
                  <c:v>30.46</c:v>
                </c:pt>
                <c:pt idx="80">
                  <c:v>34.96</c:v>
                </c:pt>
                <c:pt idx="81">
                  <c:v>31.92</c:v>
                </c:pt>
                <c:pt idx="82">
                  <c:v>30.05</c:v>
                </c:pt>
                <c:pt idx="83">
                  <c:v>32.700000000000003</c:v>
                </c:pt>
                <c:pt idx="84">
                  <c:v>31.57</c:v>
                </c:pt>
                <c:pt idx="85">
                  <c:v>29.52</c:v>
                </c:pt>
                <c:pt idx="86">
                  <c:v>27.68</c:v>
                </c:pt>
                <c:pt idx="87">
                  <c:v>8.6</c:v>
                </c:pt>
                <c:pt idx="88">
                  <c:v>12.1</c:v>
                </c:pt>
                <c:pt idx="89">
                  <c:v>9.1</c:v>
                </c:pt>
                <c:pt idx="90">
                  <c:v>12.1</c:v>
                </c:pt>
                <c:pt idx="91">
                  <c:v>10</c:v>
                </c:pt>
                <c:pt idx="92">
                  <c:v>11.4</c:v>
                </c:pt>
                <c:pt idx="93">
                  <c:v>16.3</c:v>
                </c:pt>
                <c:pt idx="94">
                  <c:v>14.8</c:v>
                </c:pt>
                <c:pt idx="95">
                  <c:v>14.14</c:v>
                </c:pt>
                <c:pt idx="96">
                  <c:v>13.86</c:v>
                </c:pt>
                <c:pt idx="97">
                  <c:v>12.48</c:v>
                </c:pt>
                <c:pt idx="98">
                  <c:v>9.56</c:v>
                </c:pt>
                <c:pt idx="99">
                  <c:v>12.08</c:v>
                </c:pt>
                <c:pt idx="100">
                  <c:v>13.02</c:v>
                </c:pt>
                <c:pt idx="101">
                  <c:v>14.84</c:v>
                </c:pt>
                <c:pt idx="102">
                  <c:v>19.16</c:v>
                </c:pt>
                <c:pt idx="103">
                  <c:v>23.7</c:v>
                </c:pt>
                <c:pt idx="104">
                  <c:v>21.97</c:v>
                </c:pt>
                <c:pt idx="105">
                  <c:v>26.9</c:v>
                </c:pt>
                <c:pt idx="106">
                  <c:v>25.44</c:v>
                </c:pt>
                <c:pt idx="107">
                  <c:v>17.940000000000001</c:v>
                </c:pt>
                <c:pt idx="108">
                  <c:v>20.399999999999999</c:v>
                </c:pt>
                <c:pt idx="109">
                  <c:v>26.49</c:v>
                </c:pt>
                <c:pt idx="110">
                  <c:v>23.98</c:v>
                </c:pt>
                <c:pt idx="111">
                  <c:v>21.7</c:v>
                </c:pt>
                <c:pt idx="112">
                  <c:v>27.1</c:v>
                </c:pt>
                <c:pt idx="113">
                  <c:v>23.96</c:v>
                </c:pt>
                <c:pt idx="114">
                  <c:v>19.22</c:v>
                </c:pt>
                <c:pt idx="115">
                  <c:v>21.38</c:v>
                </c:pt>
                <c:pt idx="116">
                  <c:v>23.38</c:v>
                </c:pt>
                <c:pt idx="117">
                  <c:v>26.02</c:v>
                </c:pt>
                <c:pt idx="118">
                  <c:v>25.28</c:v>
                </c:pt>
                <c:pt idx="119">
                  <c:v>27.66</c:v>
                </c:pt>
                <c:pt idx="120">
                  <c:v>27.38</c:v>
                </c:pt>
                <c:pt idx="121">
                  <c:v>23.36</c:v>
                </c:pt>
                <c:pt idx="122">
                  <c:v>18</c:v>
                </c:pt>
                <c:pt idx="123">
                  <c:v>22.32</c:v>
                </c:pt>
                <c:pt idx="124">
                  <c:v>18.36</c:v>
                </c:pt>
                <c:pt idx="125">
                  <c:v>26.76</c:v>
                </c:pt>
                <c:pt idx="126">
                  <c:v>24.04</c:v>
                </c:pt>
                <c:pt idx="127">
                  <c:v>24.46</c:v>
                </c:pt>
                <c:pt idx="128">
                  <c:v>30.34</c:v>
                </c:pt>
                <c:pt idx="129">
                  <c:v>22.48</c:v>
                </c:pt>
                <c:pt idx="130">
                  <c:v>23.78</c:v>
                </c:pt>
                <c:pt idx="131">
                  <c:v>24.5</c:v>
                </c:pt>
                <c:pt idx="132">
                  <c:v>24.28</c:v>
                </c:pt>
                <c:pt idx="133">
                  <c:v>23.3</c:v>
                </c:pt>
                <c:pt idx="134">
                  <c:v>12.98</c:v>
                </c:pt>
                <c:pt idx="135">
                  <c:v>11.2</c:v>
                </c:pt>
                <c:pt idx="136">
                  <c:v>16.3</c:v>
                </c:pt>
                <c:pt idx="137">
                  <c:v>12.2</c:v>
                </c:pt>
                <c:pt idx="138">
                  <c:v>14.52</c:v>
                </c:pt>
                <c:pt idx="139">
                  <c:v>14</c:v>
                </c:pt>
                <c:pt idx="140">
                  <c:v>12.54</c:v>
                </c:pt>
                <c:pt idx="141">
                  <c:v>10.24</c:v>
                </c:pt>
                <c:pt idx="142">
                  <c:v>14.2</c:v>
                </c:pt>
                <c:pt idx="143">
                  <c:v>17</c:v>
                </c:pt>
                <c:pt idx="144">
                  <c:v>13.18</c:v>
                </c:pt>
                <c:pt idx="145">
                  <c:v>12.86</c:v>
                </c:pt>
                <c:pt idx="146">
                  <c:v>19.600000000000001</c:v>
                </c:pt>
                <c:pt idx="147">
                  <c:v>15.22</c:v>
                </c:pt>
                <c:pt idx="148">
                  <c:v>13.94</c:v>
                </c:pt>
                <c:pt idx="149">
                  <c:v>18.12</c:v>
                </c:pt>
                <c:pt idx="150">
                  <c:v>14.44</c:v>
                </c:pt>
                <c:pt idx="151">
                  <c:v>21.8</c:v>
                </c:pt>
                <c:pt idx="152">
                  <c:v>21.88</c:v>
                </c:pt>
                <c:pt idx="153">
                  <c:v>25.38</c:v>
                </c:pt>
                <c:pt idx="154">
                  <c:v>20.76</c:v>
                </c:pt>
                <c:pt idx="155">
                  <c:v>25.46</c:v>
                </c:pt>
                <c:pt idx="156">
                  <c:v>19.8</c:v>
                </c:pt>
                <c:pt idx="157">
                  <c:v>26.48</c:v>
                </c:pt>
                <c:pt idx="158">
                  <c:v>21.88</c:v>
                </c:pt>
                <c:pt idx="159">
                  <c:v>22.2</c:v>
                </c:pt>
                <c:pt idx="160">
                  <c:v>24.42</c:v>
                </c:pt>
                <c:pt idx="161">
                  <c:v>24.04</c:v>
                </c:pt>
                <c:pt idx="162">
                  <c:v>22.7</c:v>
                </c:pt>
                <c:pt idx="163">
                  <c:v>26.02</c:v>
                </c:pt>
                <c:pt idx="164">
                  <c:v>21.78</c:v>
                </c:pt>
                <c:pt idx="165">
                  <c:v>26.86</c:v>
                </c:pt>
                <c:pt idx="166">
                  <c:v>29.18</c:v>
                </c:pt>
                <c:pt idx="167">
                  <c:v>26.02</c:v>
                </c:pt>
                <c:pt idx="168">
                  <c:v>21.72</c:v>
                </c:pt>
                <c:pt idx="169">
                  <c:v>27.78</c:v>
                </c:pt>
                <c:pt idx="170">
                  <c:v>34.96</c:v>
                </c:pt>
                <c:pt idx="171">
                  <c:v>28.4</c:v>
                </c:pt>
                <c:pt idx="172">
                  <c:v>29.84</c:v>
                </c:pt>
                <c:pt idx="173">
                  <c:v>34.44</c:v>
                </c:pt>
                <c:pt idx="174">
                  <c:v>22.3</c:v>
                </c:pt>
                <c:pt idx="175">
                  <c:v>23.92</c:v>
                </c:pt>
                <c:pt idx="176">
                  <c:v>21.94</c:v>
                </c:pt>
                <c:pt idx="177">
                  <c:v>25.4</c:v>
                </c:pt>
                <c:pt idx="178">
                  <c:v>27.22</c:v>
                </c:pt>
                <c:pt idx="179">
                  <c:v>23.88</c:v>
                </c:pt>
                <c:pt idx="180">
                  <c:v>28.84</c:v>
                </c:pt>
                <c:pt idx="181">
                  <c:v>12.42</c:v>
                </c:pt>
                <c:pt idx="182">
                  <c:v>15.85</c:v>
                </c:pt>
                <c:pt idx="183">
                  <c:v>12.76</c:v>
                </c:pt>
                <c:pt idx="184">
                  <c:v>14.02</c:v>
                </c:pt>
                <c:pt idx="185">
                  <c:v>14.56</c:v>
                </c:pt>
                <c:pt idx="186">
                  <c:v>11.96</c:v>
                </c:pt>
                <c:pt idx="187">
                  <c:v>16.62</c:v>
                </c:pt>
                <c:pt idx="188">
                  <c:v>11.88</c:v>
                </c:pt>
                <c:pt idx="189">
                  <c:v>28.34</c:v>
                </c:pt>
                <c:pt idx="190">
                  <c:v>31.45</c:v>
                </c:pt>
                <c:pt idx="191">
                  <c:v>35.299999999999997</c:v>
                </c:pt>
                <c:pt idx="192">
                  <c:v>28.4</c:v>
                </c:pt>
                <c:pt idx="193">
                  <c:v>22.5</c:v>
                </c:pt>
                <c:pt idx="194">
                  <c:v>25.76</c:v>
                </c:pt>
                <c:pt idx="195">
                  <c:v>26.4</c:v>
                </c:pt>
                <c:pt idx="196">
                  <c:v>24.18</c:v>
                </c:pt>
                <c:pt idx="197">
                  <c:v>26.54</c:v>
                </c:pt>
                <c:pt idx="198">
                  <c:v>26.3</c:v>
                </c:pt>
                <c:pt idx="199">
                  <c:v>23.9</c:v>
                </c:pt>
                <c:pt idx="200">
                  <c:v>21.42</c:v>
                </c:pt>
                <c:pt idx="201">
                  <c:v>23.22</c:v>
                </c:pt>
                <c:pt idx="202">
                  <c:v>22.9</c:v>
                </c:pt>
                <c:pt idx="203">
                  <c:v>24.44</c:v>
                </c:pt>
                <c:pt idx="204">
                  <c:v>19.079999999999998</c:v>
                </c:pt>
                <c:pt idx="205">
                  <c:v>17.95</c:v>
                </c:pt>
                <c:pt idx="206">
                  <c:v>18.100000000000001</c:v>
                </c:pt>
                <c:pt idx="207">
                  <c:v>17.940000000000001</c:v>
                </c:pt>
                <c:pt idx="208">
                  <c:v>15.05</c:v>
                </c:pt>
                <c:pt idx="209">
                  <c:v>15.4</c:v>
                </c:pt>
                <c:pt idx="210">
                  <c:v>16.04</c:v>
                </c:pt>
                <c:pt idx="211">
                  <c:v>15</c:v>
                </c:pt>
                <c:pt idx="212">
                  <c:v>12.88</c:v>
                </c:pt>
                <c:pt idx="213">
                  <c:v>11.6</c:v>
                </c:pt>
                <c:pt idx="214">
                  <c:v>15.68</c:v>
                </c:pt>
                <c:pt idx="215">
                  <c:v>17.3</c:v>
                </c:pt>
                <c:pt idx="216">
                  <c:v>11.46</c:v>
                </c:pt>
                <c:pt idx="217">
                  <c:v>10.1</c:v>
                </c:pt>
                <c:pt idx="218">
                  <c:v>15.26</c:v>
                </c:pt>
                <c:pt idx="219">
                  <c:v>11.66</c:v>
                </c:pt>
                <c:pt idx="220">
                  <c:v>29.46</c:v>
                </c:pt>
                <c:pt idx="221">
                  <c:v>26.52</c:v>
                </c:pt>
                <c:pt idx="222">
                  <c:v>27.74</c:v>
                </c:pt>
                <c:pt idx="223">
                  <c:v>27.81</c:v>
                </c:pt>
                <c:pt idx="224">
                  <c:v>28.25</c:v>
                </c:pt>
                <c:pt idx="225">
                  <c:v>21.74</c:v>
                </c:pt>
                <c:pt idx="226">
                  <c:v>21.52</c:v>
                </c:pt>
                <c:pt idx="227">
                  <c:v>23.02</c:v>
                </c:pt>
                <c:pt idx="228">
                  <c:v>22.12</c:v>
                </c:pt>
                <c:pt idx="229">
                  <c:v>25.14</c:v>
                </c:pt>
                <c:pt idx="230">
                  <c:v>16.14</c:v>
                </c:pt>
                <c:pt idx="231">
                  <c:v>15.12</c:v>
                </c:pt>
                <c:pt idx="232">
                  <c:v>17.04</c:v>
                </c:pt>
                <c:pt idx="233">
                  <c:v>15.32</c:v>
                </c:pt>
                <c:pt idx="234">
                  <c:v>15.88</c:v>
                </c:pt>
                <c:pt idx="235">
                  <c:v>26.02</c:v>
                </c:pt>
                <c:pt idx="236">
                  <c:v>26.64</c:v>
                </c:pt>
                <c:pt idx="237">
                  <c:v>27.16</c:v>
                </c:pt>
                <c:pt idx="238">
                  <c:v>29.5</c:v>
                </c:pt>
                <c:pt idx="239">
                  <c:v>22.12</c:v>
                </c:pt>
                <c:pt idx="240">
                  <c:v>21.98</c:v>
                </c:pt>
                <c:pt idx="241">
                  <c:v>20.16</c:v>
                </c:pt>
                <c:pt idx="242">
                  <c:v>20.3</c:v>
                </c:pt>
                <c:pt idx="243">
                  <c:v>22.82</c:v>
                </c:pt>
                <c:pt idx="244">
                  <c:v>16.36</c:v>
                </c:pt>
                <c:pt idx="245">
                  <c:v>15.92</c:v>
                </c:pt>
                <c:pt idx="246">
                  <c:v>15.52</c:v>
                </c:pt>
                <c:pt idx="247">
                  <c:v>16.12</c:v>
                </c:pt>
                <c:pt idx="248">
                  <c:v>15.02</c:v>
                </c:pt>
                <c:pt idx="249">
                  <c:v>26.7</c:v>
                </c:pt>
                <c:pt idx="250">
                  <c:v>31.5</c:v>
                </c:pt>
                <c:pt idx="251">
                  <c:v>27.7</c:v>
                </c:pt>
                <c:pt idx="252">
                  <c:v>30.3</c:v>
                </c:pt>
                <c:pt idx="253">
                  <c:v>29.65</c:v>
                </c:pt>
                <c:pt idx="254">
                  <c:v>43.5</c:v>
                </c:pt>
                <c:pt idx="255">
                  <c:v>40.85</c:v>
                </c:pt>
                <c:pt idx="256">
                  <c:v>42.5</c:v>
                </c:pt>
                <c:pt idx="257">
                  <c:v>42.3</c:v>
                </c:pt>
                <c:pt idx="258">
                  <c:v>38.15</c:v>
                </c:pt>
                <c:pt idx="259">
                  <c:v>49.3</c:v>
                </c:pt>
                <c:pt idx="260">
                  <c:v>48.1</c:v>
                </c:pt>
                <c:pt idx="261">
                  <c:v>46.5</c:v>
                </c:pt>
                <c:pt idx="262">
                  <c:v>42.45</c:v>
                </c:pt>
                <c:pt idx="263">
                  <c:v>43.5</c:v>
                </c:pt>
                <c:pt idx="264">
                  <c:v>37.85</c:v>
                </c:pt>
                <c:pt idx="265">
                  <c:v>39</c:v>
                </c:pt>
                <c:pt idx="266">
                  <c:v>36.450000000000003</c:v>
                </c:pt>
                <c:pt idx="267">
                  <c:v>38.6</c:v>
                </c:pt>
                <c:pt idx="268">
                  <c:v>38.4</c:v>
                </c:pt>
                <c:pt idx="269">
                  <c:v>35.299999999999997</c:v>
                </c:pt>
                <c:pt idx="270">
                  <c:v>38.9</c:v>
                </c:pt>
                <c:pt idx="271">
                  <c:v>39.700000000000003</c:v>
                </c:pt>
                <c:pt idx="272">
                  <c:v>37.799999999999997</c:v>
                </c:pt>
                <c:pt idx="273">
                  <c:v>37.9</c:v>
                </c:pt>
                <c:pt idx="274">
                  <c:v>28.55</c:v>
                </c:pt>
                <c:pt idx="275">
                  <c:v>25.15</c:v>
                </c:pt>
                <c:pt idx="276">
                  <c:v>27.35</c:v>
                </c:pt>
                <c:pt idx="277">
                  <c:v>29.1</c:v>
                </c:pt>
                <c:pt idx="278">
                  <c:v>26.15</c:v>
                </c:pt>
                <c:pt idx="279">
                  <c:v>27</c:v>
                </c:pt>
                <c:pt idx="280">
                  <c:v>30</c:v>
                </c:pt>
                <c:pt idx="281">
                  <c:v>27.6</c:v>
                </c:pt>
                <c:pt idx="282">
                  <c:v>27</c:v>
                </c:pt>
                <c:pt idx="283">
                  <c:v>26.85</c:v>
                </c:pt>
              </c:numCache>
            </c:numRef>
          </c:xVal>
          <c:yVal>
            <c:numRef>
              <c:f>Planilha2!$B$2:$B$285</c:f>
              <c:numCache>
                <c:formatCode>General</c:formatCode>
                <c:ptCount val="284"/>
                <c:pt idx="0">
                  <c:v>8.8279999999999994</c:v>
                </c:pt>
                <c:pt idx="1">
                  <c:v>9.8940000000000001</c:v>
                </c:pt>
                <c:pt idx="2">
                  <c:v>12.456</c:v>
                </c:pt>
                <c:pt idx="3">
                  <c:v>11.879999999999999</c:v>
                </c:pt>
                <c:pt idx="4">
                  <c:v>10.228000000000002</c:v>
                </c:pt>
                <c:pt idx="5">
                  <c:v>7.7620000000000005</c:v>
                </c:pt>
                <c:pt idx="6">
                  <c:v>13.342000000000001</c:v>
                </c:pt>
                <c:pt idx="7">
                  <c:v>10.27</c:v>
                </c:pt>
                <c:pt idx="8">
                  <c:v>9.4579999999999984</c:v>
                </c:pt>
                <c:pt idx="9">
                  <c:v>10.29</c:v>
                </c:pt>
                <c:pt idx="10">
                  <c:v>11.586000000000002</c:v>
                </c:pt>
                <c:pt idx="11">
                  <c:v>15.216000000000001</c:v>
                </c:pt>
                <c:pt idx="12">
                  <c:v>14.032</c:v>
                </c:pt>
                <c:pt idx="13">
                  <c:v>13.456</c:v>
                </c:pt>
                <c:pt idx="14">
                  <c:v>12.305999999999999</c:v>
                </c:pt>
                <c:pt idx="15">
                  <c:v>17.658000000000001</c:v>
                </c:pt>
                <c:pt idx="16">
                  <c:v>13.644</c:v>
                </c:pt>
                <c:pt idx="17">
                  <c:v>19.946000000000002</c:v>
                </c:pt>
                <c:pt idx="18">
                  <c:v>15.082000000000001</c:v>
                </c:pt>
                <c:pt idx="19">
                  <c:v>14.16</c:v>
                </c:pt>
                <c:pt idx="20">
                  <c:v>16.561999999999998</c:v>
                </c:pt>
                <c:pt idx="21">
                  <c:v>21.366</c:v>
                </c:pt>
                <c:pt idx="22">
                  <c:v>20.585999999999999</c:v>
                </c:pt>
                <c:pt idx="23">
                  <c:v>19.450000000000003</c:v>
                </c:pt>
                <c:pt idx="24">
                  <c:v>21.663999999999998</c:v>
                </c:pt>
                <c:pt idx="25">
                  <c:v>19.754000000000001</c:v>
                </c:pt>
                <c:pt idx="26">
                  <c:v>16.314</c:v>
                </c:pt>
                <c:pt idx="27">
                  <c:v>22.556000000000001</c:v>
                </c:pt>
                <c:pt idx="28">
                  <c:v>18.172000000000001</c:v>
                </c:pt>
                <c:pt idx="29">
                  <c:v>27.64</c:v>
                </c:pt>
                <c:pt idx="30">
                  <c:v>21.905999999999999</c:v>
                </c:pt>
                <c:pt idx="31">
                  <c:v>23.91</c:v>
                </c:pt>
                <c:pt idx="32">
                  <c:v>20.644000000000002</c:v>
                </c:pt>
                <c:pt idx="33">
                  <c:v>22.091999999999999</c:v>
                </c:pt>
                <c:pt idx="34">
                  <c:v>6.3419999999999979</c:v>
                </c:pt>
                <c:pt idx="35">
                  <c:v>10.724</c:v>
                </c:pt>
                <c:pt idx="36">
                  <c:v>7.21</c:v>
                </c:pt>
                <c:pt idx="37">
                  <c:v>7.39</c:v>
                </c:pt>
                <c:pt idx="38">
                  <c:v>11.144</c:v>
                </c:pt>
                <c:pt idx="39">
                  <c:v>18.442</c:v>
                </c:pt>
                <c:pt idx="40">
                  <c:v>18.042000000000002</c:v>
                </c:pt>
                <c:pt idx="41">
                  <c:v>19.939</c:v>
                </c:pt>
                <c:pt idx="42">
                  <c:v>26.643999999999998</c:v>
                </c:pt>
                <c:pt idx="43">
                  <c:v>21.734000000000002</c:v>
                </c:pt>
                <c:pt idx="44">
                  <c:v>24.96</c:v>
                </c:pt>
                <c:pt idx="45">
                  <c:v>21.724</c:v>
                </c:pt>
                <c:pt idx="46">
                  <c:v>19.766999999999999</c:v>
                </c:pt>
                <c:pt idx="47">
                  <c:v>23.574999999999999</c:v>
                </c:pt>
                <c:pt idx="48">
                  <c:v>19.283999999999999</c:v>
                </c:pt>
                <c:pt idx="49">
                  <c:v>24.007999999999999</c:v>
                </c:pt>
                <c:pt idx="50">
                  <c:v>22.018000000000001</c:v>
                </c:pt>
                <c:pt idx="51">
                  <c:v>26.283999999999999</c:v>
                </c:pt>
                <c:pt idx="52">
                  <c:v>19.355</c:v>
                </c:pt>
                <c:pt idx="53">
                  <c:v>19.338999999999999</c:v>
                </c:pt>
                <c:pt idx="54">
                  <c:v>25.206</c:v>
                </c:pt>
                <c:pt idx="55">
                  <c:v>23.579000000000001</c:v>
                </c:pt>
                <c:pt idx="56">
                  <c:v>24.1</c:v>
                </c:pt>
                <c:pt idx="57">
                  <c:v>24.405999999999999</c:v>
                </c:pt>
                <c:pt idx="58">
                  <c:v>24.006999999999998</c:v>
                </c:pt>
                <c:pt idx="59">
                  <c:v>25.228999999999999</c:v>
                </c:pt>
                <c:pt idx="60">
                  <c:v>23.564999999999998</c:v>
                </c:pt>
                <c:pt idx="61">
                  <c:v>23.16</c:v>
                </c:pt>
                <c:pt idx="62">
                  <c:v>24.805</c:v>
                </c:pt>
                <c:pt idx="63">
                  <c:v>36.652000000000001</c:v>
                </c:pt>
                <c:pt idx="64">
                  <c:v>37.201999999999998</c:v>
                </c:pt>
                <c:pt idx="65">
                  <c:v>36.498999999999995</c:v>
                </c:pt>
                <c:pt idx="66">
                  <c:v>37.858000000000004</c:v>
                </c:pt>
                <c:pt idx="67">
                  <c:v>37.045000000000002</c:v>
                </c:pt>
                <c:pt idx="68">
                  <c:v>36.602000000000004</c:v>
                </c:pt>
                <c:pt idx="69">
                  <c:v>35.69</c:v>
                </c:pt>
                <c:pt idx="70">
                  <c:v>37.588999999999999</c:v>
                </c:pt>
                <c:pt idx="71">
                  <c:v>35.895000000000003</c:v>
                </c:pt>
                <c:pt idx="72">
                  <c:v>32.831999999999994</c:v>
                </c:pt>
                <c:pt idx="73">
                  <c:v>28.283999999999999</c:v>
                </c:pt>
                <c:pt idx="74">
                  <c:v>31.329000000000001</c:v>
                </c:pt>
                <c:pt idx="75">
                  <c:v>30.722999999999999</c:v>
                </c:pt>
                <c:pt idx="76">
                  <c:v>33.542999999999999</c:v>
                </c:pt>
                <c:pt idx="77">
                  <c:v>31.346000000000004</c:v>
                </c:pt>
                <c:pt idx="78">
                  <c:v>31.516999999999996</c:v>
                </c:pt>
                <c:pt idx="79">
                  <c:v>26.372</c:v>
                </c:pt>
                <c:pt idx="80">
                  <c:v>29.141999999999999</c:v>
                </c:pt>
                <c:pt idx="81">
                  <c:v>25.825000000000003</c:v>
                </c:pt>
                <c:pt idx="82">
                  <c:v>24.97</c:v>
                </c:pt>
                <c:pt idx="83">
                  <c:v>28.476000000000003</c:v>
                </c:pt>
                <c:pt idx="84">
                  <c:v>27.945999999999998</c:v>
                </c:pt>
                <c:pt idx="85">
                  <c:v>24.718</c:v>
                </c:pt>
                <c:pt idx="86">
                  <c:v>23.835999999999999</c:v>
                </c:pt>
                <c:pt idx="87">
                  <c:v>6.6679999999999993</c:v>
                </c:pt>
                <c:pt idx="88">
                  <c:v>9.5950000000000024</c:v>
                </c:pt>
                <c:pt idx="89">
                  <c:v>7.7859999999999996</c:v>
                </c:pt>
                <c:pt idx="90">
                  <c:v>9.2240000000000002</c:v>
                </c:pt>
                <c:pt idx="91">
                  <c:v>8.5060000000000002</c:v>
                </c:pt>
                <c:pt idx="92">
                  <c:v>8.7940000000000005</c:v>
                </c:pt>
                <c:pt idx="93">
                  <c:v>12.174000000000003</c:v>
                </c:pt>
                <c:pt idx="94">
                  <c:v>10.628</c:v>
                </c:pt>
                <c:pt idx="95">
                  <c:v>10.589999999999998</c:v>
                </c:pt>
                <c:pt idx="96">
                  <c:v>11.059999999999999</c:v>
                </c:pt>
                <c:pt idx="97">
                  <c:v>9.702</c:v>
                </c:pt>
                <c:pt idx="98">
                  <c:v>7.13</c:v>
                </c:pt>
                <c:pt idx="99">
                  <c:v>9.6479999999999997</c:v>
                </c:pt>
                <c:pt idx="100">
                  <c:v>9.2999999999999989</c:v>
                </c:pt>
                <c:pt idx="101">
                  <c:v>9.9719999999999995</c:v>
                </c:pt>
                <c:pt idx="102">
                  <c:v>15.388</c:v>
                </c:pt>
                <c:pt idx="103">
                  <c:v>19.626999999999999</c:v>
                </c:pt>
                <c:pt idx="104">
                  <c:v>16.347999999999999</c:v>
                </c:pt>
                <c:pt idx="105">
                  <c:v>21.256</c:v>
                </c:pt>
                <c:pt idx="106">
                  <c:v>19.308</c:v>
                </c:pt>
                <c:pt idx="107">
                  <c:v>13.766000000000002</c:v>
                </c:pt>
                <c:pt idx="108">
                  <c:v>16.950000000000003</c:v>
                </c:pt>
                <c:pt idx="109">
                  <c:v>20.529999999999998</c:v>
                </c:pt>
                <c:pt idx="110">
                  <c:v>19.797000000000001</c:v>
                </c:pt>
                <c:pt idx="111">
                  <c:v>19.093999999999998</c:v>
                </c:pt>
                <c:pt idx="112">
                  <c:v>22.942</c:v>
                </c:pt>
                <c:pt idx="113">
                  <c:v>20.830000000000002</c:v>
                </c:pt>
                <c:pt idx="114">
                  <c:v>15.992999999999999</c:v>
                </c:pt>
                <c:pt idx="115">
                  <c:v>17.518000000000001</c:v>
                </c:pt>
                <c:pt idx="116">
                  <c:v>19.533999999999999</c:v>
                </c:pt>
                <c:pt idx="117">
                  <c:v>21.526000000000003</c:v>
                </c:pt>
                <c:pt idx="118">
                  <c:v>21.92</c:v>
                </c:pt>
                <c:pt idx="119">
                  <c:v>23.291999999999998</c:v>
                </c:pt>
                <c:pt idx="120">
                  <c:v>23.65</c:v>
                </c:pt>
                <c:pt idx="121">
                  <c:v>20.32</c:v>
                </c:pt>
                <c:pt idx="122">
                  <c:v>15.404</c:v>
                </c:pt>
                <c:pt idx="123">
                  <c:v>19.362000000000002</c:v>
                </c:pt>
                <c:pt idx="124">
                  <c:v>16.244</c:v>
                </c:pt>
                <c:pt idx="125">
                  <c:v>23.365000000000002</c:v>
                </c:pt>
                <c:pt idx="126">
                  <c:v>21.060000000000002</c:v>
                </c:pt>
                <c:pt idx="127">
                  <c:v>21.520000000000003</c:v>
                </c:pt>
                <c:pt idx="128">
                  <c:v>26.147999999999996</c:v>
                </c:pt>
                <c:pt idx="129">
                  <c:v>20.783999999999999</c:v>
                </c:pt>
                <c:pt idx="130">
                  <c:v>20.803999999999998</c:v>
                </c:pt>
                <c:pt idx="131">
                  <c:v>21.462000000000003</c:v>
                </c:pt>
                <c:pt idx="132">
                  <c:v>20.640000000000004</c:v>
                </c:pt>
                <c:pt idx="133">
                  <c:v>20.926000000000002</c:v>
                </c:pt>
                <c:pt idx="134">
                  <c:v>10.492000000000001</c:v>
                </c:pt>
                <c:pt idx="135">
                  <c:v>9.0169999999999995</c:v>
                </c:pt>
                <c:pt idx="136">
                  <c:v>12.867000000000001</c:v>
                </c:pt>
                <c:pt idx="137">
                  <c:v>8.8879999999999999</c:v>
                </c:pt>
                <c:pt idx="138">
                  <c:v>11.358999999999998</c:v>
                </c:pt>
                <c:pt idx="139">
                  <c:v>10.624000000000001</c:v>
                </c:pt>
                <c:pt idx="140">
                  <c:v>9.6189999999999998</c:v>
                </c:pt>
                <c:pt idx="141">
                  <c:v>7.7120000000000006</c:v>
                </c:pt>
                <c:pt idx="142">
                  <c:v>10.966999999999999</c:v>
                </c:pt>
                <c:pt idx="143">
                  <c:v>13.122</c:v>
                </c:pt>
                <c:pt idx="144">
                  <c:v>9.3849999999999998</c:v>
                </c:pt>
                <c:pt idx="145">
                  <c:v>9.1829999999999998</c:v>
                </c:pt>
                <c:pt idx="146">
                  <c:v>15.042000000000002</c:v>
                </c:pt>
                <c:pt idx="147">
                  <c:v>11.571000000000002</c:v>
                </c:pt>
                <c:pt idx="148">
                  <c:v>11.446</c:v>
                </c:pt>
                <c:pt idx="149">
                  <c:v>15.155000000000001</c:v>
                </c:pt>
                <c:pt idx="150">
                  <c:v>12.224</c:v>
                </c:pt>
                <c:pt idx="151">
                  <c:v>17.236000000000001</c:v>
                </c:pt>
                <c:pt idx="152">
                  <c:v>18.966999999999999</c:v>
                </c:pt>
                <c:pt idx="153">
                  <c:v>20.927999999999997</c:v>
                </c:pt>
                <c:pt idx="154">
                  <c:v>16.526000000000003</c:v>
                </c:pt>
                <c:pt idx="155">
                  <c:v>20.156000000000002</c:v>
                </c:pt>
                <c:pt idx="156">
                  <c:v>16.109000000000002</c:v>
                </c:pt>
                <c:pt idx="157">
                  <c:v>22.392000000000003</c:v>
                </c:pt>
                <c:pt idx="158">
                  <c:v>18.765999999999998</c:v>
                </c:pt>
                <c:pt idx="159">
                  <c:v>18.66</c:v>
                </c:pt>
                <c:pt idx="160">
                  <c:v>21.696000000000002</c:v>
                </c:pt>
                <c:pt idx="161">
                  <c:v>21.117999999999999</c:v>
                </c:pt>
                <c:pt idx="162">
                  <c:v>19.456</c:v>
                </c:pt>
                <c:pt idx="163">
                  <c:v>22.013999999999999</c:v>
                </c:pt>
                <c:pt idx="164">
                  <c:v>18.444000000000003</c:v>
                </c:pt>
                <c:pt idx="165">
                  <c:v>23.728999999999999</c:v>
                </c:pt>
                <c:pt idx="166">
                  <c:v>25.337</c:v>
                </c:pt>
                <c:pt idx="167">
                  <c:v>22.762</c:v>
                </c:pt>
                <c:pt idx="168">
                  <c:v>18.858999999999998</c:v>
                </c:pt>
                <c:pt idx="169">
                  <c:v>24.336000000000002</c:v>
                </c:pt>
                <c:pt idx="170">
                  <c:v>31.182000000000002</c:v>
                </c:pt>
                <c:pt idx="171">
                  <c:v>24.768999999999998</c:v>
                </c:pt>
                <c:pt idx="172">
                  <c:v>25.381999999999998</c:v>
                </c:pt>
                <c:pt idx="173">
                  <c:v>29.927</c:v>
                </c:pt>
                <c:pt idx="174">
                  <c:v>19.216000000000001</c:v>
                </c:pt>
                <c:pt idx="175">
                  <c:v>20.988000000000003</c:v>
                </c:pt>
                <c:pt idx="176">
                  <c:v>18.996000000000002</c:v>
                </c:pt>
                <c:pt idx="177">
                  <c:v>23.053999999999998</c:v>
                </c:pt>
                <c:pt idx="178">
                  <c:v>23.864000000000001</c:v>
                </c:pt>
                <c:pt idx="179">
                  <c:v>21.29</c:v>
                </c:pt>
                <c:pt idx="180">
                  <c:v>25.728000000000002</c:v>
                </c:pt>
                <c:pt idx="181">
                  <c:v>9.620000000000001</c:v>
                </c:pt>
                <c:pt idx="182">
                  <c:v>12.629999999999999</c:v>
                </c:pt>
                <c:pt idx="183">
                  <c:v>9.6379999999999999</c:v>
                </c:pt>
                <c:pt idx="184">
                  <c:v>11.45</c:v>
                </c:pt>
                <c:pt idx="185">
                  <c:v>11.818000000000001</c:v>
                </c:pt>
                <c:pt idx="186">
                  <c:v>8.66</c:v>
                </c:pt>
                <c:pt idx="187">
                  <c:v>13.316000000000001</c:v>
                </c:pt>
                <c:pt idx="188">
                  <c:v>9.734</c:v>
                </c:pt>
                <c:pt idx="189">
                  <c:v>24.515999999999998</c:v>
                </c:pt>
                <c:pt idx="190">
                  <c:v>26.991999999999997</c:v>
                </c:pt>
                <c:pt idx="191">
                  <c:v>29.379999999999995</c:v>
                </c:pt>
                <c:pt idx="192">
                  <c:v>24.5</c:v>
                </c:pt>
                <c:pt idx="193">
                  <c:v>19.678000000000001</c:v>
                </c:pt>
                <c:pt idx="194">
                  <c:v>22.204000000000001</c:v>
                </c:pt>
                <c:pt idx="195">
                  <c:v>23.058</c:v>
                </c:pt>
                <c:pt idx="196">
                  <c:v>20.63</c:v>
                </c:pt>
                <c:pt idx="197">
                  <c:v>21.815999999999999</c:v>
                </c:pt>
                <c:pt idx="198">
                  <c:v>21.336000000000002</c:v>
                </c:pt>
                <c:pt idx="199">
                  <c:v>20.227999999999998</c:v>
                </c:pt>
                <c:pt idx="200">
                  <c:v>17.718</c:v>
                </c:pt>
                <c:pt idx="201">
                  <c:v>19.437999999999999</c:v>
                </c:pt>
                <c:pt idx="202">
                  <c:v>19.479999999999997</c:v>
                </c:pt>
                <c:pt idx="203">
                  <c:v>19.952000000000002</c:v>
                </c:pt>
                <c:pt idx="204">
                  <c:v>15.719999999999999</c:v>
                </c:pt>
                <c:pt idx="205">
                  <c:v>14.536</c:v>
                </c:pt>
                <c:pt idx="206">
                  <c:v>15.536000000000001</c:v>
                </c:pt>
                <c:pt idx="207">
                  <c:v>14.602</c:v>
                </c:pt>
                <c:pt idx="208">
                  <c:v>12.752000000000001</c:v>
                </c:pt>
                <c:pt idx="209">
                  <c:v>12.464</c:v>
                </c:pt>
                <c:pt idx="210">
                  <c:v>13.181999999999999</c:v>
                </c:pt>
                <c:pt idx="211">
                  <c:v>12.734</c:v>
                </c:pt>
                <c:pt idx="212">
                  <c:v>10.086000000000002</c:v>
                </c:pt>
                <c:pt idx="213">
                  <c:v>8.5429999999999993</c:v>
                </c:pt>
                <c:pt idx="214">
                  <c:v>12.05</c:v>
                </c:pt>
                <c:pt idx="215">
                  <c:v>12.416</c:v>
                </c:pt>
                <c:pt idx="216">
                  <c:v>8.3070000000000004</c:v>
                </c:pt>
                <c:pt idx="217">
                  <c:v>8.4909999999999997</c:v>
                </c:pt>
                <c:pt idx="218">
                  <c:v>11.51</c:v>
                </c:pt>
                <c:pt idx="219">
                  <c:v>8.7880000000000003</c:v>
                </c:pt>
                <c:pt idx="220">
                  <c:v>24.572000000000003</c:v>
                </c:pt>
                <c:pt idx="221">
                  <c:v>22.524000000000001</c:v>
                </c:pt>
                <c:pt idx="222">
                  <c:v>23.268000000000001</c:v>
                </c:pt>
                <c:pt idx="223">
                  <c:v>22.506</c:v>
                </c:pt>
                <c:pt idx="224">
                  <c:v>23.361000000000001</c:v>
                </c:pt>
                <c:pt idx="225">
                  <c:v>17.157999999999998</c:v>
                </c:pt>
                <c:pt idx="226">
                  <c:v>17.373999999999999</c:v>
                </c:pt>
                <c:pt idx="227">
                  <c:v>18.940000000000001</c:v>
                </c:pt>
                <c:pt idx="228">
                  <c:v>18.87</c:v>
                </c:pt>
                <c:pt idx="229">
                  <c:v>19.283999999999999</c:v>
                </c:pt>
                <c:pt idx="230">
                  <c:v>12.766000000000002</c:v>
                </c:pt>
                <c:pt idx="231">
                  <c:v>11.585000000000001</c:v>
                </c:pt>
                <c:pt idx="232">
                  <c:v>12.255999999999998</c:v>
                </c:pt>
                <c:pt idx="233">
                  <c:v>12.677</c:v>
                </c:pt>
                <c:pt idx="234">
                  <c:v>11.66</c:v>
                </c:pt>
                <c:pt idx="235">
                  <c:v>21.437999999999999</c:v>
                </c:pt>
                <c:pt idx="236">
                  <c:v>22.368000000000002</c:v>
                </c:pt>
                <c:pt idx="237">
                  <c:v>22.130000000000003</c:v>
                </c:pt>
                <c:pt idx="238">
                  <c:v>25.15</c:v>
                </c:pt>
                <c:pt idx="239">
                  <c:v>17.996000000000002</c:v>
                </c:pt>
                <c:pt idx="240">
                  <c:v>16.423999999999999</c:v>
                </c:pt>
                <c:pt idx="241">
                  <c:v>16.501000000000001</c:v>
                </c:pt>
                <c:pt idx="242">
                  <c:v>16.490000000000002</c:v>
                </c:pt>
                <c:pt idx="243">
                  <c:v>17.991999999999997</c:v>
                </c:pt>
                <c:pt idx="244">
                  <c:v>12.951999999999998</c:v>
                </c:pt>
                <c:pt idx="245">
                  <c:v>12.677</c:v>
                </c:pt>
                <c:pt idx="246">
                  <c:v>12.124000000000001</c:v>
                </c:pt>
                <c:pt idx="247">
                  <c:v>11.528</c:v>
                </c:pt>
                <c:pt idx="248">
                  <c:v>11.366999999999999</c:v>
                </c:pt>
                <c:pt idx="249">
                  <c:v>22.816800000000001</c:v>
                </c:pt>
                <c:pt idx="250">
                  <c:v>26.119999999999997</c:v>
                </c:pt>
                <c:pt idx="251">
                  <c:v>23.181799999999999</c:v>
                </c:pt>
                <c:pt idx="252">
                  <c:v>24.893000000000001</c:v>
                </c:pt>
                <c:pt idx="253">
                  <c:v>24.281999999999996</c:v>
                </c:pt>
                <c:pt idx="254">
                  <c:v>37.046999999999997</c:v>
                </c:pt>
                <c:pt idx="255">
                  <c:v>35.063000000000002</c:v>
                </c:pt>
                <c:pt idx="256">
                  <c:v>36.343000000000004</c:v>
                </c:pt>
                <c:pt idx="257">
                  <c:v>36.409999999999997</c:v>
                </c:pt>
                <c:pt idx="258">
                  <c:v>31.6144</c:v>
                </c:pt>
                <c:pt idx="259">
                  <c:v>41.661000000000001</c:v>
                </c:pt>
                <c:pt idx="260">
                  <c:v>40.036000000000001</c:v>
                </c:pt>
                <c:pt idx="261">
                  <c:v>38.594000000000001</c:v>
                </c:pt>
                <c:pt idx="262">
                  <c:v>36.217000000000006</c:v>
                </c:pt>
                <c:pt idx="263">
                  <c:v>37.109000000000002</c:v>
                </c:pt>
                <c:pt idx="264">
                  <c:v>30.488</c:v>
                </c:pt>
                <c:pt idx="265">
                  <c:v>32.357999999999997</c:v>
                </c:pt>
                <c:pt idx="266">
                  <c:v>30.919000000000004</c:v>
                </c:pt>
                <c:pt idx="267">
                  <c:v>31.689</c:v>
                </c:pt>
                <c:pt idx="268">
                  <c:v>30.689999999999998</c:v>
                </c:pt>
                <c:pt idx="269">
                  <c:v>30.281999999999996</c:v>
                </c:pt>
                <c:pt idx="270">
                  <c:v>32.995999999999995</c:v>
                </c:pt>
                <c:pt idx="271">
                  <c:v>33.206000000000003</c:v>
                </c:pt>
                <c:pt idx="272">
                  <c:v>31.674999999999997</c:v>
                </c:pt>
                <c:pt idx="273">
                  <c:v>32.013999999999996</c:v>
                </c:pt>
                <c:pt idx="274">
                  <c:v>24.573</c:v>
                </c:pt>
                <c:pt idx="275">
                  <c:v>22.475999999999999</c:v>
                </c:pt>
                <c:pt idx="276">
                  <c:v>23.428000000000001</c:v>
                </c:pt>
                <c:pt idx="277">
                  <c:v>24.047000000000001</c:v>
                </c:pt>
                <c:pt idx="278">
                  <c:v>22.395</c:v>
                </c:pt>
                <c:pt idx="279">
                  <c:v>22.457999999999998</c:v>
                </c:pt>
                <c:pt idx="280">
                  <c:v>24.716000000000001</c:v>
                </c:pt>
                <c:pt idx="281">
                  <c:v>23.802000000000003</c:v>
                </c:pt>
                <c:pt idx="282">
                  <c:v>23.667999999999999</c:v>
                </c:pt>
                <c:pt idx="283">
                  <c:v>23.19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CDD-4E79-BBFC-1DDB18C532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0409039"/>
        <c:axId val="250391151"/>
      </c:scatterChart>
      <c:valAx>
        <c:axId val="25040903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PCJ (kg)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250391151"/>
        <c:crosses val="autoZero"/>
        <c:crossBetween val="midCat"/>
      </c:valAx>
      <c:valAx>
        <c:axId val="25039115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PCVZ (kg)</a:t>
                </a:r>
              </a:p>
            </c:rich>
          </c:tx>
          <c:layout>
            <c:manualLayout>
              <c:xMode val="edge"/>
              <c:yMode val="edge"/>
              <c:x val="1.3888888888888888E-2"/>
              <c:y val="0.331983085447652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25040903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026672338146748"/>
          <c:y val="0.24384285842105491"/>
          <c:w val="0.73865847655991379"/>
          <c:h val="0.5784223229172899"/>
        </c:manualLayout>
      </c:layout>
      <c:scatterChart>
        <c:scatterStyle val="lineMarker"/>
        <c:varyColors val="0"/>
        <c:ser>
          <c:idx val="0"/>
          <c:order val="0"/>
          <c:tx>
            <c:strRef>
              <c:f>Planilha1!$T$3</c:f>
              <c:strCache>
                <c:ptCount val="1"/>
                <c:pt idx="0">
                  <c:v>Machos não castrados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rgbClr val="216BFF"/>
              </a:solidFill>
              <a:ln w="9525">
                <a:solidFill>
                  <a:srgbClr val="216BFF"/>
                </a:solidFill>
              </a:ln>
              <a:effectLst/>
            </c:spPr>
          </c:marker>
          <c:xVal>
            <c:numRef>
              <c:f>Planilha1!$S$4:$S$10</c:f>
              <c:numCache>
                <c:formatCode>General</c:formatCode>
                <c:ptCount val="7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30</c:v>
                </c:pt>
                <c:pt idx="5">
                  <c:v>35</c:v>
                </c:pt>
                <c:pt idx="6">
                  <c:v>40</c:v>
                </c:pt>
              </c:numCache>
            </c:numRef>
          </c:xVal>
          <c:yVal>
            <c:numRef>
              <c:f>Planilha1!$T$4:$T$10</c:f>
              <c:numCache>
                <c:formatCode>0.00</c:formatCode>
                <c:ptCount val="7"/>
                <c:pt idx="0">
                  <c:v>0.51795276540500279</c:v>
                </c:pt>
                <c:pt idx="1">
                  <c:v>0.52988042124350576</c:v>
                </c:pt>
                <c:pt idx="2">
                  <c:v>0.53791365937334557</c:v>
                </c:pt>
                <c:pt idx="3">
                  <c:v>0.54400291165906445</c:v>
                </c:pt>
                <c:pt idx="4">
                  <c:v>0.54891920736974997</c:v>
                </c:pt>
                <c:pt idx="5">
                  <c:v>0.55304838062826478</c:v>
                </c:pt>
                <c:pt idx="6">
                  <c:v>0.55661176747700603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783-48C3-825A-15DEE4BEDD60}"/>
            </c:ext>
          </c:extLst>
        </c:ser>
        <c:ser>
          <c:idx val="1"/>
          <c:order val="1"/>
          <c:tx>
            <c:strRef>
              <c:f>Planilha1!$U$3</c:f>
              <c:strCache>
                <c:ptCount val="1"/>
                <c:pt idx="0">
                  <c:v>Machos castrados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Planilha1!$S$4:$S$10</c:f>
              <c:numCache>
                <c:formatCode>General</c:formatCode>
                <c:ptCount val="7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30</c:v>
                </c:pt>
                <c:pt idx="5">
                  <c:v>35</c:v>
                </c:pt>
                <c:pt idx="6">
                  <c:v>40</c:v>
                </c:pt>
              </c:numCache>
            </c:numRef>
          </c:xVal>
          <c:yVal>
            <c:numRef>
              <c:f>Planilha1!$U$4:$U$10</c:f>
              <c:numCache>
                <c:formatCode>0.00</c:formatCode>
                <c:ptCount val="7"/>
                <c:pt idx="0">
                  <c:v>0.21558840485694375</c:v>
                </c:pt>
                <c:pt idx="1">
                  <c:v>0.18668656149185506</c:v>
                </c:pt>
                <c:pt idx="2">
                  <c:v>0.16974587653072049</c:v>
                </c:pt>
                <c:pt idx="3">
                  <c:v>0.15808551973130114</c:v>
                </c:pt>
                <c:pt idx="4">
                  <c:v>0.14934472356344825</c:v>
                </c:pt>
                <c:pt idx="5">
                  <c:v>0.14243376776818409</c:v>
                </c:pt>
                <c:pt idx="6">
                  <c:v>0.13676615891979171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783-48C3-825A-15DEE4BEDD60}"/>
            </c:ext>
          </c:extLst>
        </c:ser>
        <c:ser>
          <c:idx val="2"/>
          <c:order val="2"/>
          <c:tx>
            <c:strRef>
              <c:f>Planilha1!$V$3</c:f>
              <c:strCache>
                <c:ptCount val="1"/>
                <c:pt idx="0">
                  <c:v>Fêmeas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Planilha1!$S$4:$S$10</c:f>
              <c:numCache>
                <c:formatCode>General</c:formatCode>
                <c:ptCount val="7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30</c:v>
                </c:pt>
                <c:pt idx="5">
                  <c:v>35</c:v>
                </c:pt>
                <c:pt idx="6">
                  <c:v>40</c:v>
                </c:pt>
              </c:numCache>
            </c:numRef>
          </c:xVal>
          <c:yVal>
            <c:numRef>
              <c:f>Planilha1!$V$4:$V$10</c:f>
              <c:numCache>
                <c:formatCode>0.00</c:formatCode>
                <c:ptCount val="7"/>
                <c:pt idx="0">
                  <c:v>0.33236046702537136</c:v>
                </c:pt>
                <c:pt idx="1">
                  <c:v>0.31155035109907298</c:v>
                </c:pt>
                <c:pt idx="2">
                  <c:v>0.29851743269193481</c:v>
                </c:pt>
                <c:pt idx="3">
                  <c:v>0.28912518747881027</c:v>
                </c:pt>
                <c:pt idx="4">
                  <c:v>0.28183145955633671</c:v>
                </c:pt>
                <c:pt idx="5">
                  <c:v>0.27589646055731315</c:v>
                </c:pt>
                <c:pt idx="6">
                  <c:v>0.27090974939238877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783-48C3-825A-15DEE4BEDD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75709135"/>
        <c:axId val="875710095"/>
      </c:scatterChart>
      <c:valAx>
        <c:axId val="875709135"/>
        <c:scaling>
          <c:orientation val="minMax"/>
          <c:min val="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Peso corporal (kg)</a:t>
                </a:r>
              </a:p>
            </c:rich>
          </c:tx>
          <c:layout>
            <c:manualLayout>
              <c:xMode val="edge"/>
              <c:yMode val="edge"/>
              <c:x val="0.44386997171603509"/>
              <c:y val="0.90016904307666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875710095"/>
        <c:crosses val="autoZero"/>
        <c:crossBetween val="midCat"/>
      </c:valAx>
      <c:valAx>
        <c:axId val="875710095"/>
        <c:scaling>
          <c:orientation val="minMax"/>
          <c:max val="0.70000000000000007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 dirty="0"/>
                  <a:t>Mn líquido para ganho (mg/dia)</a:t>
                </a:r>
              </a:p>
            </c:rich>
          </c:tx>
          <c:layout>
            <c:manualLayout>
              <c:xMode val="edge"/>
              <c:yMode val="edge"/>
              <c:x val="4.038205903699979E-2"/>
              <c:y val="0.255712117065550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87570913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0" i="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515023708129316"/>
          <c:y val="0.23978513264136689"/>
          <c:w val="0.77773177529434667"/>
          <c:h val="0.59903851255019991"/>
        </c:manualLayout>
      </c:layout>
      <c:scatterChart>
        <c:scatterStyle val="lineMarker"/>
        <c:varyColors val="0"/>
        <c:ser>
          <c:idx val="0"/>
          <c:order val="0"/>
          <c:tx>
            <c:strRef>
              <c:f>Planilha1!$AC$3</c:f>
              <c:strCache>
                <c:ptCount val="1"/>
                <c:pt idx="0">
                  <c:v>Machos não castrados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rgbClr val="216BFF"/>
              </a:solidFill>
              <a:ln w="9525">
                <a:solidFill>
                  <a:srgbClr val="216BFF"/>
                </a:solidFill>
              </a:ln>
              <a:effectLst/>
            </c:spPr>
          </c:marker>
          <c:xVal>
            <c:numRef>
              <c:f>Planilha1!$AB$4:$AB$10</c:f>
              <c:numCache>
                <c:formatCode>General</c:formatCode>
                <c:ptCount val="7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30</c:v>
                </c:pt>
                <c:pt idx="5">
                  <c:v>35</c:v>
                </c:pt>
                <c:pt idx="6">
                  <c:v>40</c:v>
                </c:pt>
              </c:numCache>
            </c:numRef>
          </c:xVal>
          <c:yVal>
            <c:numRef>
              <c:f>Planilha1!$AC$4:$AC$10</c:f>
              <c:numCache>
                <c:formatCode>0.00</c:formatCode>
                <c:ptCount val="7"/>
                <c:pt idx="0">
                  <c:v>5.7070800038987679</c:v>
                </c:pt>
                <c:pt idx="1">
                  <c:v>5.5718433645656003</c:v>
                </c:pt>
                <c:pt idx="2">
                  <c:v>5.4842302770366995</c:v>
                </c:pt>
                <c:pt idx="3">
                  <c:v>5.4195883729252614</c:v>
                </c:pt>
                <c:pt idx="4">
                  <c:v>5.3684722779450249</c:v>
                </c:pt>
                <c:pt idx="5">
                  <c:v>5.3262608695109641</c:v>
                </c:pt>
                <c:pt idx="6">
                  <c:v>5.2903501131778148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1A5-42C5-A73B-3AA218DCB64A}"/>
            </c:ext>
          </c:extLst>
        </c:ser>
        <c:ser>
          <c:idx val="1"/>
          <c:order val="1"/>
          <c:tx>
            <c:strRef>
              <c:f>Planilha1!$AD$3</c:f>
              <c:strCache>
                <c:ptCount val="1"/>
                <c:pt idx="0">
                  <c:v>Machos castrados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Planilha1!$AB$4:$AB$10</c:f>
              <c:numCache>
                <c:formatCode>General</c:formatCode>
                <c:ptCount val="7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30</c:v>
                </c:pt>
                <c:pt idx="5">
                  <c:v>35</c:v>
                </c:pt>
                <c:pt idx="6">
                  <c:v>40</c:v>
                </c:pt>
              </c:numCache>
            </c:numRef>
          </c:xVal>
          <c:yVal>
            <c:numRef>
              <c:f>Planilha1!$AD$4:$AD$10</c:f>
              <c:numCache>
                <c:formatCode>0.00</c:formatCode>
                <c:ptCount val="7"/>
                <c:pt idx="0">
                  <c:v>5.5973930292582654</c:v>
                </c:pt>
                <c:pt idx="1">
                  <c:v>5.3550026085736961</c:v>
                </c:pt>
                <c:pt idx="2">
                  <c:v>5.2005984984303186</c:v>
                </c:pt>
                <c:pt idx="3">
                  <c:v>5.0880060002204486</c:v>
                </c:pt>
                <c:pt idx="4">
                  <c:v>4.9997728615055026</c:v>
                </c:pt>
                <c:pt idx="5">
                  <c:v>4.9274439913687162</c:v>
                </c:pt>
                <c:pt idx="6">
                  <c:v>4.8662916977347619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1A5-42C5-A73B-3AA218DCB64A}"/>
            </c:ext>
          </c:extLst>
        </c:ser>
        <c:ser>
          <c:idx val="2"/>
          <c:order val="2"/>
          <c:tx>
            <c:strRef>
              <c:f>Planilha1!$AE$3</c:f>
              <c:strCache>
                <c:ptCount val="1"/>
                <c:pt idx="0">
                  <c:v>Fêmeas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Planilha1!$AB$4:$AB$10</c:f>
              <c:numCache>
                <c:formatCode>General</c:formatCode>
                <c:ptCount val="7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30</c:v>
                </c:pt>
                <c:pt idx="5">
                  <c:v>35</c:v>
                </c:pt>
                <c:pt idx="6">
                  <c:v>40</c:v>
                </c:pt>
              </c:numCache>
            </c:numRef>
          </c:xVal>
          <c:yVal>
            <c:numRef>
              <c:f>Planilha1!$AE$4:$AE$10</c:f>
              <c:numCache>
                <c:formatCode>0.00</c:formatCode>
                <c:ptCount val="7"/>
                <c:pt idx="0">
                  <c:v>3.6135796735198746</c:v>
                </c:pt>
                <c:pt idx="1">
                  <c:v>2.6086237804768371</c:v>
                </c:pt>
                <c:pt idx="2">
                  <c:v>2.103188093035588</c:v>
                </c:pt>
                <c:pt idx="3">
                  <c:v>1.7902150936525694</c:v>
                </c:pt>
                <c:pt idx="4">
                  <c:v>1.5739107802647769</c:v>
                </c:pt>
                <c:pt idx="5">
                  <c:v>1.4138213655506455</c:v>
                </c:pt>
                <c:pt idx="6">
                  <c:v>1.2896472965089687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1A5-42C5-A73B-3AA218DCB6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9427855"/>
        <c:axId val="1199420175"/>
      </c:scatterChart>
      <c:valAx>
        <c:axId val="1199427855"/>
        <c:scaling>
          <c:orientation val="minMax"/>
          <c:max val="45"/>
          <c:min val="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Peso Corporal (kg)</a:t>
                </a:r>
              </a:p>
            </c:rich>
          </c:tx>
          <c:layout>
            <c:manualLayout>
              <c:xMode val="edge"/>
              <c:yMode val="edge"/>
              <c:x val="0.38695124361149558"/>
              <c:y val="0.922498613049620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1199420175"/>
        <c:crosses val="autoZero"/>
        <c:crossBetween val="midCat"/>
        <c:majorUnit val="10"/>
      </c:valAx>
      <c:valAx>
        <c:axId val="1199420175"/>
        <c:scaling>
          <c:orientation val="minMax"/>
          <c:max val="7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 dirty="0"/>
                  <a:t>Zn líquido para ganho (mg/dia)</a:t>
                </a:r>
              </a:p>
            </c:rich>
          </c:tx>
          <c:layout>
            <c:manualLayout>
              <c:xMode val="edge"/>
              <c:yMode val="edge"/>
              <c:x val="8.142749696414621E-4"/>
              <c:y val="0.227113938195558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119942785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477144212812822"/>
          <c:y val="0.23492402987737721"/>
          <c:w val="0.72474066593244912"/>
          <c:h val="0.62591424866640821"/>
        </c:manualLayout>
      </c:layout>
      <c:scatterChart>
        <c:scatterStyle val="lineMarker"/>
        <c:varyColors val="0"/>
        <c:ser>
          <c:idx val="0"/>
          <c:order val="0"/>
          <c:tx>
            <c:strRef>
              <c:f>Planilha1!$AK$3</c:f>
              <c:strCache>
                <c:ptCount val="1"/>
                <c:pt idx="0">
                  <c:v>Machos não castrados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rgbClr val="216BFF"/>
              </a:solidFill>
              <a:ln w="9525">
                <a:solidFill>
                  <a:srgbClr val="216BFF"/>
                </a:solidFill>
              </a:ln>
              <a:effectLst/>
            </c:spPr>
          </c:marker>
          <c:xVal>
            <c:numRef>
              <c:f>Planilha1!$AJ$4:$AJ$10</c:f>
              <c:numCache>
                <c:formatCode>General</c:formatCode>
                <c:ptCount val="7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30</c:v>
                </c:pt>
                <c:pt idx="5">
                  <c:v>35</c:v>
                </c:pt>
                <c:pt idx="6">
                  <c:v>40</c:v>
                </c:pt>
              </c:numCache>
            </c:numRef>
          </c:xVal>
          <c:yVal>
            <c:numRef>
              <c:f>Planilha1!$AK$4:$AK$10</c:f>
              <c:numCache>
                <c:formatCode>0.000</c:formatCode>
                <c:ptCount val="7"/>
                <c:pt idx="0">
                  <c:v>0.31346640684507798</c:v>
                </c:pt>
                <c:pt idx="1">
                  <c:v>0.36576972227777099</c:v>
                </c:pt>
                <c:pt idx="2">
                  <c:v>0.40504054130302047</c:v>
                </c:pt>
                <c:pt idx="3">
                  <c:v>0.43715222077377014</c:v>
                </c:pt>
                <c:pt idx="4">
                  <c:v>0.46463812832359608</c:v>
                </c:pt>
                <c:pt idx="5">
                  <c:v>0.48884869634358902</c:v>
                </c:pt>
                <c:pt idx="6">
                  <c:v>0.51059838453309758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84B-4E87-8924-FC036DAEBFE6}"/>
            </c:ext>
          </c:extLst>
        </c:ser>
        <c:ser>
          <c:idx val="1"/>
          <c:order val="1"/>
          <c:tx>
            <c:strRef>
              <c:f>Planilha1!$AL$3</c:f>
              <c:strCache>
                <c:ptCount val="1"/>
                <c:pt idx="0">
                  <c:v>Machos castrados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Planilha1!$AJ$4:$AJ$10</c:f>
              <c:numCache>
                <c:formatCode>General</c:formatCode>
                <c:ptCount val="7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30</c:v>
                </c:pt>
                <c:pt idx="5">
                  <c:v>35</c:v>
                </c:pt>
                <c:pt idx="6">
                  <c:v>40</c:v>
                </c:pt>
              </c:numCache>
            </c:numRef>
          </c:xVal>
          <c:yVal>
            <c:numRef>
              <c:f>Planilha1!$AL$4:$AL$10</c:f>
              <c:numCache>
                <c:formatCode>0.000</c:formatCode>
                <c:ptCount val="7"/>
                <c:pt idx="0">
                  <c:v>0.32460587124476975</c:v>
                </c:pt>
                <c:pt idx="1">
                  <c:v>0.39541206434535392</c:v>
                </c:pt>
                <c:pt idx="2">
                  <c:v>0.45048878092682099</c:v>
                </c:pt>
                <c:pt idx="3">
                  <c:v>0.49665211994966602</c:v>
                </c:pt>
                <c:pt idx="4">
                  <c:v>0.53692635635251429</c:v>
                </c:pt>
                <c:pt idx="5">
                  <c:v>0.57295709388613802</c:v>
                </c:pt>
                <c:pt idx="6">
                  <c:v>0.60575314211349662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84B-4E87-8924-FC036DAEBFE6}"/>
            </c:ext>
          </c:extLst>
        </c:ser>
        <c:ser>
          <c:idx val="2"/>
          <c:order val="2"/>
          <c:tx>
            <c:strRef>
              <c:f>Planilha1!$AM$3</c:f>
              <c:strCache>
                <c:ptCount val="1"/>
                <c:pt idx="0">
                  <c:v>Fêmeas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Planilha1!$AJ$4:$AJ$10</c:f>
              <c:numCache>
                <c:formatCode>General</c:formatCode>
                <c:ptCount val="7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30</c:v>
                </c:pt>
                <c:pt idx="5">
                  <c:v>35</c:v>
                </c:pt>
                <c:pt idx="6">
                  <c:v>40</c:v>
                </c:pt>
              </c:numCache>
            </c:numRef>
          </c:xVal>
          <c:yVal>
            <c:numRef>
              <c:f>Planilha1!$AM$4:$AM$10</c:f>
              <c:numCache>
                <c:formatCode>0.000</c:formatCode>
                <c:ptCount val="7"/>
                <c:pt idx="0">
                  <c:v>0.15715244371227016</c:v>
                </c:pt>
                <c:pt idx="1">
                  <c:v>0.11419613479369074</c:v>
                </c:pt>
                <c:pt idx="2">
                  <c:v>9.2471067676081861E-2</c:v>
                </c:pt>
                <c:pt idx="3">
                  <c:v>7.8966929081726076E-2</c:v>
                </c:pt>
                <c:pt idx="4">
                  <c:v>6.9606355050162869E-2</c:v>
                </c:pt>
                <c:pt idx="5">
                  <c:v>6.2661901380451274E-2</c:v>
                </c:pt>
                <c:pt idx="6">
                  <c:v>5.7264538657126461E-2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84B-4E87-8924-FC036DAEBF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9430735"/>
        <c:axId val="1199434575"/>
      </c:scatterChart>
      <c:valAx>
        <c:axId val="1199430735"/>
        <c:scaling>
          <c:orientation val="minMax"/>
          <c:max val="45"/>
          <c:min val="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Peso Corporal (kg)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1199434575"/>
        <c:crosses val="autoZero"/>
        <c:crossBetween val="midCat"/>
        <c:majorUnit val="10"/>
      </c:valAx>
      <c:valAx>
        <c:axId val="1199434575"/>
        <c:scaling>
          <c:orientation val="minMax"/>
          <c:max val="0.8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 dirty="0"/>
                  <a:t>Cr líquido para ganho (mg/dia)</a:t>
                </a:r>
              </a:p>
            </c:rich>
          </c:tx>
          <c:layout>
            <c:manualLayout>
              <c:xMode val="edge"/>
              <c:yMode val="edge"/>
              <c:x val="2.0250475572755021E-3"/>
              <c:y val="0.243794645329198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0.0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119943073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t-BR" sz="1600" b="0" i="0" u="none" strike="noStrike" kern="1200" spc="0" baseline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Cog</a:t>
            </a:r>
            <a:r>
              <a:rPr lang="pt-BR" sz="1600" b="0" i="0" u="none" strike="noStrike" kern="1200" spc="0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GPCVZ × [(1,37) </a:t>
            </a:r>
            <a:r>
              <a:rPr lang="pt-BR" sz="1600" b="0" i="0" u="none" strike="noStrike" kern="1200" spc="0" baseline="0" dirty="0">
                <a:solidFill>
                  <a:prstClr val="black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× PCVZ</a:t>
            </a:r>
            <a:r>
              <a:rPr lang="pt-BR" sz="1600" b="0" i="0" u="none" strike="noStrike" kern="1200" spc="0" baseline="30000" dirty="0">
                <a:solidFill>
                  <a:prstClr val="black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pt-BR" sz="1600" b="0" i="0" u="none" strike="noStrike" kern="1200" spc="0" baseline="0" dirty="0">
                <a:solidFill>
                  <a:prstClr val="black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] = 0,18 mg/d</a:t>
            </a:r>
            <a:endParaRPr lang="pt-BR" sz="1600" b="0" dirty="0"/>
          </a:p>
        </c:rich>
      </c:tx>
      <c:layout>
        <c:manualLayout>
          <c:xMode val="edge"/>
          <c:yMode val="edge"/>
          <c:x val="0.10436486710510491"/>
          <c:y val="8.05807815124499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21674619806913784"/>
          <c:y val="0.23883836281519233"/>
          <c:w val="0.73441214144195477"/>
          <c:h val="0.6307556327715943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chemeClr val="bg1">
                  <a:lumMod val="5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xVal>
            <c:numRef>
              <c:f>Plan1!$A$5:$A$23</c:f>
              <c:numCache>
                <c:formatCode>General</c:formatCode>
                <c:ptCount val="7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30</c:v>
                </c:pt>
                <c:pt idx="5">
                  <c:v>35</c:v>
                </c:pt>
                <c:pt idx="6">
                  <c:v>40</c:v>
                </c:pt>
              </c:numCache>
            </c:numRef>
          </c:xVal>
          <c:yVal>
            <c:numRef>
              <c:f>Plan1!$BK$5:$BK$23</c:f>
              <c:numCache>
                <c:formatCode>0.000</c:formatCode>
                <c:ptCount val="7"/>
                <c:pt idx="0">
                  <c:v>0.18618300000000002</c:v>
                </c:pt>
                <c:pt idx="1">
                  <c:v>0.18618300000000002</c:v>
                </c:pt>
                <c:pt idx="2">
                  <c:v>0.18618300000000002</c:v>
                </c:pt>
                <c:pt idx="3">
                  <c:v>0.18618300000000002</c:v>
                </c:pt>
                <c:pt idx="4">
                  <c:v>0.18618300000000002</c:v>
                </c:pt>
                <c:pt idx="5">
                  <c:v>0.18618300000000002</c:v>
                </c:pt>
                <c:pt idx="6">
                  <c:v>0.18618300000000002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F1D-4323-946A-A773ABB63A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07478384"/>
        <c:axId val="1907479344"/>
      </c:scatterChart>
      <c:valAx>
        <c:axId val="1907478384"/>
        <c:scaling>
          <c:orientation val="minMax"/>
          <c:min val="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 dirty="0"/>
                  <a:t>Peso corporal (kg)</a:t>
                </a:r>
              </a:p>
            </c:rich>
          </c:tx>
          <c:layout>
            <c:manualLayout>
              <c:xMode val="edge"/>
              <c:yMode val="edge"/>
              <c:x val="0.41726285411616471"/>
              <c:y val="0.935535374790040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1907479344"/>
        <c:crosses val="autoZero"/>
        <c:crossBetween val="midCat"/>
      </c:valAx>
      <c:valAx>
        <c:axId val="190747934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 dirty="0"/>
                  <a:t>Co liquido para ganho (mg/dia)</a:t>
                </a:r>
              </a:p>
            </c:rich>
          </c:tx>
          <c:layout>
            <c:manualLayout>
              <c:xMode val="edge"/>
              <c:yMode val="edge"/>
              <c:x val="3.9269676775000968E-3"/>
              <c:y val="0.2786297306360017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0.0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1907478384"/>
        <c:crosses val="autoZero"/>
        <c:crossBetween val="midCat"/>
        <c:majorUnit val="3.0000000000000006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25755579002256"/>
          <c:y val="8.0265221303786813E-2"/>
          <c:w val="0.81988507438669689"/>
          <c:h val="0.75365346704574454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dPt>
            <c:idx val="190"/>
            <c:marker>
              <c:symbol val="circle"/>
              <c:size val="8"/>
              <c:spPr>
                <a:noFill/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2C70-4ECB-B420-A7FA0F85D58D}"/>
              </c:ext>
            </c:extLst>
          </c:dPt>
          <c:dPt>
            <c:idx val="192"/>
            <c:marker>
              <c:symbol val="circle"/>
              <c:size val="8"/>
              <c:spPr>
                <a:noFill/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2C70-4ECB-B420-A7FA0F85D58D}"/>
              </c:ext>
            </c:extLst>
          </c:dPt>
          <c:dPt>
            <c:idx val="193"/>
            <c:marker>
              <c:symbol val="circle"/>
              <c:size val="8"/>
              <c:spPr>
                <a:noFill/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2C70-4ECB-B420-A7FA0F85D58D}"/>
              </c:ext>
            </c:extLst>
          </c:dPt>
          <c:trendline>
            <c:spPr>
              <a:ln w="15875" cap="rnd">
                <a:solidFill>
                  <a:schemeClr val="tx1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xVal>
            <c:numRef>
              <c:f>ELg!$H$2:$H$224</c:f>
              <c:numCache>
                <c:formatCode>General</c:formatCode>
                <c:ptCount val="223"/>
                <c:pt idx="0">
                  <c:v>3.931409523809528E-2</c:v>
                </c:pt>
                <c:pt idx="1">
                  <c:v>5.8967301587301596E-2</c:v>
                </c:pt>
                <c:pt idx="2">
                  <c:v>7.4129015873015874E-2</c:v>
                </c:pt>
                <c:pt idx="3">
                  <c:v>4.0655936507936523E-2</c:v>
                </c:pt>
                <c:pt idx="4">
                  <c:v>1.8658857142857154E-2</c:v>
                </c:pt>
                <c:pt idx="5">
                  <c:v>0.11591003174603177</c:v>
                </c:pt>
                <c:pt idx="6">
                  <c:v>4.6581079365079374E-2</c:v>
                </c:pt>
                <c:pt idx="7">
                  <c:v>9.6882920634920697E-2</c:v>
                </c:pt>
                <c:pt idx="8">
                  <c:v>8.5181015873015895E-2</c:v>
                </c:pt>
                <c:pt idx="9">
                  <c:v>0.10022361904761905</c:v>
                </c:pt>
                <c:pt idx="10">
                  <c:v>9.6641650793650766E-2</c:v>
                </c:pt>
                <c:pt idx="11">
                  <c:v>0.21808031746031747</c:v>
                </c:pt>
                <c:pt idx="12">
                  <c:v>0.1637230476190476</c:v>
                </c:pt>
                <c:pt idx="13">
                  <c:v>0.16387212698412704</c:v>
                </c:pt>
                <c:pt idx="14">
                  <c:v>0.18644882539682536</c:v>
                </c:pt>
                <c:pt idx="15">
                  <c:v>0.18634361904761909</c:v>
                </c:pt>
                <c:pt idx="16">
                  <c:v>0.11462907936507939</c:v>
                </c:pt>
                <c:pt idx="17">
                  <c:v>0.17868361904761906</c:v>
                </c:pt>
                <c:pt idx="18">
                  <c:v>0.17620495238095241</c:v>
                </c:pt>
                <c:pt idx="19">
                  <c:v>0.22355511111111115</c:v>
                </c:pt>
                <c:pt idx="20">
                  <c:v>0.14858114285714286</c:v>
                </c:pt>
                <c:pt idx="21">
                  <c:v>0.21354393650793649</c:v>
                </c:pt>
                <c:pt idx="22">
                  <c:v>0.17293200000000003</c:v>
                </c:pt>
                <c:pt idx="23">
                  <c:v>0.17800266666666664</c:v>
                </c:pt>
                <c:pt idx="24">
                  <c:v>0.10048041666666666</c:v>
                </c:pt>
                <c:pt idx="25">
                  <c:v>8.8607916666666675E-2</c:v>
                </c:pt>
                <c:pt idx="26">
                  <c:v>9.5804305555555566E-2</c:v>
                </c:pt>
                <c:pt idx="27">
                  <c:v>9.9065972222222229E-2</c:v>
                </c:pt>
                <c:pt idx="28">
                  <c:v>9.600319444444444E-2</c:v>
                </c:pt>
                <c:pt idx="29">
                  <c:v>0.12133839285714286</c:v>
                </c:pt>
                <c:pt idx="30">
                  <c:v>8.9041607142857138E-2</c:v>
                </c:pt>
                <c:pt idx="31">
                  <c:v>0.15024220338983052</c:v>
                </c:pt>
                <c:pt idx="32">
                  <c:v>0.123385593220339</c:v>
                </c:pt>
                <c:pt idx="33">
                  <c:v>0.12747875</c:v>
                </c:pt>
                <c:pt idx="34">
                  <c:v>0.12795428571428571</c:v>
                </c:pt>
                <c:pt idx="35">
                  <c:v>0.13980989010989012</c:v>
                </c:pt>
                <c:pt idx="36">
                  <c:v>0.15985868131868131</c:v>
                </c:pt>
                <c:pt idx="37">
                  <c:v>0.15863846153846156</c:v>
                </c:pt>
                <c:pt idx="38">
                  <c:v>0.13104593406593407</c:v>
                </c:pt>
                <c:pt idx="39">
                  <c:v>0.18913259259259263</c:v>
                </c:pt>
                <c:pt idx="40">
                  <c:v>0.243298125</c:v>
                </c:pt>
                <c:pt idx="41">
                  <c:v>0.31760141176470591</c:v>
                </c:pt>
                <c:pt idx="42">
                  <c:v>0.21195828571428582</c:v>
                </c:pt>
                <c:pt idx="43">
                  <c:v>0.19903188235294125</c:v>
                </c:pt>
                <c:pt idx="44">
                  <c:v>0.24782138181818192</c:v>
                </c:pt>
                <c:pt idx="45">
                  <c:v>0.17676245333333332</c:v>
                </c:pt>
                <c:pt idx="46">
                  <c:v>0.12334014414414418</c:v>
                </c:pt>
                <c:pt idx="47">
                  <c:v>9.9656882882882963E-2</c:v>
                </c:pt>
                <c:pt idx="48">
                  <c:v>0.16930222222222205</c:v>
                </c:pt>
                <c:pt idx="49">
                  <c:v>0.11649156363636366</c:v>
                </c:pt>
                <c:pt idx="50">
                  <c:v>0.12166111764705889</c:v>
                </c:pt>
                <c:pt idx="51">
                  <c:v>0.10334901333333335</c:v>
                </c:pt>
                <c:pt idx="52">
                  <c:v>0.1167155294117648</c:v>
                </c:pt>
                <c:pt idx="53">
                  <c:v>0.11761350000000019</c:v>
                </c:pt>
                <c:pt idx="54">
                  <c:v>0.15020911111111115</c:v>
                </c:pt>
                <c:pt idx="55">
                  <c:v>5.1114285714285716E-2</c:v>
                </c:pt>
                <c:pt idx="56">
                  <c:v>7.3294857142857134E-2</c:v>
                </c:pt>
                <c:pt idx="57">
                  <c:v>4.7205485714285705E-2</c:v>
                </c:pt>
                <c:pt idx="58">
                  <c:v>6.9124342857142862E-2</c:v>
                </c:pt>
                <c:pt idx="59">
                  <c:v>6.3302857142857133E-2</c:v>
                </c:pt>
                <c:pt idx="60">
                  <c:v>2.7141257142857152E-2</c:v>
                </c:pt>
                <c:pt idx="61">
                  <c:v>4.4927085714285733E-2</c:v>
                </c:pt>
                <c:pt idx="62">
                  <c:v>7.232799999999999E-2</c:v>
                </c:pt>
                <c:pt idx="63">
                  <c:v>8.3632328767123287E-2</c:v>
                </c:pt>
                <c:pt idx="64">
                  <c:v>7.34317808219178E-2</c:v>
                </c:pt>
                <c:pt idx="65">
                  <c:v>9.0975342465753437E-2</c:v>
                </c:pt>
                <c:pt idx="66">
                  <c:v>8.4343013698630134E-2</c:v>
                </c:pt>
                <c:pt idx="67">
                  <c:v>6.541095890410957E-2</c:v>
                </c:pt>
                <c:pt idx="68">
                  <c:v>6.5574794520547958E-2</c:v>
                </c:pt>
                <c:pt idx="69">
                  <c:v>7.3018356164383555E-2</c:v>
                </c:pt>
                <c:pt idx="70">
                  <c:v>8.6662191780821948E-2</c:v>
                </c:pt>
                <c:pt idx="71">
                  <c:v>0.12035009174311928</c:v>
                </c:pt>
                <c:pt idx="72">
                  <c:v>0.12178899082568806</c:v>
                </c:pt>
                <c:pt idx="73">
                  <c:v>0.11785981651376146</c:v>
                </c:pt>
                <c:pt idx="74">
                  <c:v>9.6490275229357797E-2</c:v>
                </c:pt>
                <c:pt idx="75">
                  <c:v>7.8932110091743127E-2</c:v>
                </c:pt>
                <c:pt idx="76">
                  <c:v>9.9505321100917435E-2</c:v>
                </c:pt>
                <c:pt idx="77">
                  <c:v>7.4834495412844038E-2</c:v>
                </c:pt>
                <c:pt idx="78">
                  <c:v>0.12311449541284405</c:v>
                </c:pt>
                <c:pt idx="79">
                  <c:v>0.10174285714285716</c:v>
                </c:pt>
                <c:pt idx="80">
                  <c:v>0.1210244897959184</c:v>
                </c:pt>
                <c:pt idx="81">
                  <c:v>0.16022571428571425</c:v>
                </c:pt>
                <c:pt idx="82">
                  <c:v>0.12299632653061224</c:v>
                </c:pt>
                <c:pt idx="83">
                  <c:v>0.1377881632653061</c:v>
                </c:pt>
                <c:pt idx="84">
                  <c:v>0.13793795918367352</c:v>
                </c:pt>
                <c:pt idx="85">
                  <c:v>0.12006816326530617</c:v>
                </c:pt>
                <c:pt idx="86">
                  <c:v>0.13173918367346943</c:v>
                </c:pt>
                <c:pt idx="87">
                  <c:v>5.878726923076924E-2</c:v>
                </c:pt>
                <c:pt idx="88">
                  <c:v>3.652865384615385E-2</c:v>
                </c:pt>
                <c:pt idx="89">
                  <c:v>6.5467711538461565E-2</c:v>
                </c:pt>
                <c:pt idx="90">
                  <c:v>8.1782826923076909E-2</c:v>
                </c:pt>
                <c:pt idx="91">
                  <c:v>7.858786538461536E-2</c:v>
                </c:pt>
                <c:pt idx="92">
                  <c:v>5.8640788461538515E-2</c:v>
                </c:pt>
                <c:pt idx="93">
                  <c:v>8.6633211538461583E-2</c:v>
                </c:pt>
                <c:pt idx="94">
                  <c:v>5.9567903846153847E-2</c:v>
                </c:pt>
                <c:pt idx="95">
                  <c:v>0.1015399029126214</c:v>
                </c:pt>
                <c:pt idx="96">
                  <c:v>0.10787485436893204</c:v>
                </c:pt>
                <c:pt idx="97">
                  <c:v>6.0820699029126242E-2</c:v>
                </c:pt>
                <c:pt idx="98">
                  <c:v>0.10574887378640779</c:v>
                </c:pt>
                <c:pt idx="99">
                  <c:v>0.10346033009708736</c:v>
                </c:pt>
                <c:pt idx="100">
                  <c:v>0.10261069902912619</c:v>
                </c:pt>
                <c:pt idx="101">
                  <c:v>0.11598093203883494</c:v>
                </c:pt>
                <c:pt idx="102">
                  <c:v>8.6471553398058273E-2</c:v>
                </c:pt>
                <c:pt idx="103">
                  <c:v>0.15237178217821781</c:v>
                </c:pt>
                <c:pt idx="104">
                  <c:v>0.13135344554455447</c:v>
                </c:pt>
                <c:pt idx="105">
                  <c:v>0.13822249504950496</c:v>
                </c:pt>
                <c:pt idx="106">
                  <c:v>0.10449285148514849</c:v>
                </c:pt>
                <c:pt idx="107">
                  <c:v>0.13093150495049508</c:v>
                </c:pt>
                <c:pt idx="108">
                  <c:v>0.18769972277227726</c:v>
                </c:pt>
                <c:pt idx="109">
                  <c:v>0.14165756435643562</c:v>
                </c:pt>
                <c:pt idx="110">
                  <c:v>0.15484358415841581</c:v>
                </c:pt>
                <c:pt idx="111">
                  <c:v>0.15795166666666668</c:v>
                </c:pt>
                <c:pt idx="112">
                  <c:v>0.10982074509803923</c:v>
                </c:pt>
                <c:pt idx="113">
                  <c:v>0.10655582352941177</c:v>
                </c:pt>
                <c:pt idx="114">
                  <c:v>0.11471082352941178</c:v>
                </c:pt>
                <c:pt idx="115">
                  <c:v>0.10936115686274508</c:v>
                </c:pt>
                <c:pt idx="116">
                  <c:v>0.13424854901960784</c:v>
                </c:pt>
                <c:pt idx="117">
                  <c:v>0.1157246274509804</c:v>
                </c:pt>
                <c:pt idx="118">
                  <c:v>0.14530833333333334</c:v>
                </c:pt>
                <c:pt idx="119">
                  <c:v>0.11242835820895522</c:v>
                </c:pt>
                <c:pt idx="120">
                  <c:v>5.6446268656716446E-2</c:v>
                </c:pt>
                <c:pt idx="121">
                  <c:v>8.753148148148153E-2</c:v>
                </c:pt>
                <c:pt idx="122">
                  <c:v>0.11373851851851849</c:v>
                </c:pt>
                <c:pt idx="123">
                  <c:v>7.8794029850746281E-2</c:v>
                </c:pt>
                <c:pt idx="124">
                  <c:v>8.3526268656716404E-2</c:v>
                </c:pt>
                <c:pt idx="125">
                  <c:v>8.7963703703703711E-2</c:v>
                </c:pt>
                <c:pt idx="126">
                  <c:v>6.8607407407407422E-2</c:v>
                </c:pt>
                <c:pt idx="127">
                  <c:v>0.17240852459016398</c:v>
                </c:pt>
                <c:pt idx="128">
                  <c:v>0.17642835820895522</c:v>
                </c:pt>
                <c:pt idx="129">
                  <c:v>0.13088925925925932</c:v>
                </c:pt>
                <c:pt idx="130">
                  <c:v>0.13238119402985077</c:v>
                </c:pt>
                <c:pt idx="131">
                  <c:v>0.12630296296296301</c:v>
                </c:pt>
                <c:pt idx="132">
                  <c:v>0.13925940298507467</c:v>
                </c:pt>
                <c:pt idx="133">
                  <c:v>0.13288925925925929</c:v>
                </c:pt>
                <c:pt idx="134">
                  <c:v>0.14050716417910447</c:v>
                </c:pt>
                <c:pt idx="135">
                  <c:v>0.10401726190476189</c:v>
                </c:pt>
                <c:pt idx="136">
                  <c:v>0.13195297619047619</c:v>
                </c:pt>
                <c:pt idx="137">
                  <c:v>0.12560476190476189</c:v>
                </c:pt>
                <c:pt idx="138">
                  <c:v>0.16157916666666666</c:v>
                </c:pt>
                <c:pt idx="139">
                  <c:v>0.14258785714285718</c:v>
                </c:pt>
                <c:pt idx="140">
                  <c:v>0.16511190476190474</c:v>
                </c:pt>
                <c:pt idx="141">
                  <c:v>0.16288000000000002</c:v>
                </c:pt>
                <c:pt idx="142">
                  <c:v>0.17158904761904767</c:v>
                </c:pt>
                <c:pt idx="143">
                  <c:v>0.11514166666666666</c:v>
                </c:pt>
                <c:pt idx="144">
                  <c:v>0.10353571428571431</c:v>
                </c:pt>
                <c:pt idx="145">
                  <c:v>0.12216964285714293</c:v>
                </c:pt>
                <c:pt idx="146">
                  <c:v>0.10050297619047623</c:v>
                </c:pt>
                <c:pt idx="147">
                  <c:v>0.14251333333333335</c:v>
                </c:pt>
                <c:pt idx="148">
                  <c:v>0.1143259523809524</c:v>
                </c:pt>
                <c:pt idx="149">
                  <c:v>6.615928571428574E-2</c:v>
                </c:pt>
                <c:pt idx="150">
                  <c:v>0.11297142857142857</c:v>
                </c:pt>
                <c:pt idx="151">
                  <c:v>0.12094413333333333</c:v>
                </c:pt>
                <c:pt idx="152">
                  <c:v>0.134474064516129</c:v>
                </c:pt>
                <c:pt idx="153">
                  <c:v>0.15097921311475404</c:v>
                </c:pt>
                <c:pt idx="154">
                  <c:v>0.12047081967213115</c:v>
                </c:pt>
                <c:pt idx="155">
                  <c:v>8.5750200000000013E-2</c:v>
                </c:pt>
                <c:pt idx="156">
                  <c:v>9.5125133333333334E-2</c:v>
                </c:pt>
                <c:pt idx="157">
                  <c:v>9.5023806451612902E-2</c:v>
                </c:pt>
                <c:pt idx="158">
                  <c:v>8.9752133333333331E-2</c:v>
                </c:pt>
                <c:pt idx="159">
                  <c:v>9.9291081967213105E-2</c:v>
                </c:pt>
                <c:pt idx="160">
                  <c:v>9.0705806451612914E-2</c:v>
                </c:pt>
                <c:pt idx="161">
                  <c:v>8.0650032786885234E-2</c:v>
                </c:pt>
                <c:pt idx="162">
                  <c:v>6.6755540983606559E-2</c:v>
                </c:pt>
                <c:pt idx="163">
                  <c:v>5.9527081967213104E-2</c:v>
                </c:pt>
                <c:pt idx="164">
                  <c:v>6.9512387096774167E-2</c:v>
                </c:pt>
                <c:pt idx="165">
                  <c:v>7.0640066666666682E-2</c:v>
                </c:pt>
                <c:pt idx="166">
                  <c:v>0.16085182178217824</c:v>
                </c:pt>
                <c:pt idx="167">
                  <c:v>0.1229801188118812</c:v>
                </c:pt>
                <c:pt idx="168">
                  <c:v>0.13257903846153846</c:v>
                </c:pt>
                <c:pt idx="169">
                  <c:v>0.11362942574257427</c:v>
                </c:pt>
                <c:pt idx="170">
                  <c:v>0.10975362376237627</c:v>
                </c:pt>
                <c:pt idx="171">
                  <c:v>6.7513864077669877E-2</c:v>
                </c:pt>
                <c:pt idx="172">
                  <c:v>6.9283883495145623E-2</c:v>
                </c:pt>
                <c:pt idx="173">
                  <c:v>7.9091145631067977E-2</c:v>
                </c:pt>
                <c:pt idx="174">
                  <c:v>9.3441142857142875E-2</c:v>
                </c:pt>
                <c:pt idx="175">
                  <c:v>7.3273048543689323E-2</c:v>
                </c:pt>
                <c:pt idx="176">
                  <c:v>0.12466862745098038</c:v>
                </c:pt>
                <c:pt idx="177">
                  <c:v>0.12536427450980395</c:v>
                </c:pt>
                <c:pt idx="178">
                  <c:v>0.10321447058823532</c:v>
                </c:pt>
                <c:pt idx="179">
                  <c:v>0.13595992156862746</c:v>
                </c:pt>
                <c:pt idx="180">
                  <c:v>7.6380038461538499E-2</c:v>
                </c:pt>
                <c:pt idx="181">
                  <c:v>6.936273076923076E-2</c:v>
                </c:pt>
                <c:pt idx="182">
                  <c:v>6.1519153846153869E-2</c:v>
                </c:pt>
                <c:pt idx="183">
                  <c:v>5.9793769230769254E-2</c:v>
                </c:pt>
                <c:pt idx="184">
                  <c:v>5.9497576923076896E-2</c:v>
                </c:pt>
                <c:pt idx="185">
                  <c:v>0.19301551724137925</c:v>
                </c:pt>
                <c:pt idx="186">
                  <c:v>0.11591206896551723</c:v>
                </c:pt>
                <c:pt idx="187">
                  <c:v>0.16891206896551719</c:v>
                </c:pt>
                <c:pt idx="188">
                  <c:v>0.20984310344827589</c:v>
                </c:pt>
                <c:pt idx="189">
                  <c:v>0.16025689655172412</c:v>
                </c:pt>
                <c:pt idx="190">
                  <c:v>0.15080862068965523</c:v>
                </c:pt>
                <c:pt idx="191">
                  <c:v>0.17042931034482761</c:v>
                </c:pt>
                <c:pt idx="192">
                  <c:v>0.17125689655172421</c:v>
                </c:pt>
                <c:pt idx="193">
                  <c:v>0.13370517241379309</c:v>
                </c:pt>
                <c:pt idx="194">
                  <c:v>-5.3449999999999956E-2</c:v>
                </c:pt>
                <c:pt idx="195">
                  <c:v>-9.6674137931034465E-2</c:v>
                </c:pt>
                <c:pt idx="196">
                  <c:v>-1.7260344827586226E-2</c:v>
                </c:pt>
                <c:pt idx="197">
                  <c:v>-0.14677758620689657</c:v>
                </c:pt>
                <c:pt idx="198">
                  <c:v>-5.660517241379312E-2</c:v>
                </c:pt>
                <c:pt idx="199">
                  <c:v>-5.7674137931034521E-2</c:v>
                </c:pt>
                <c:pt idx="200">
                  <c:v>-1.9949999999999996E-2</c:v>
                </c:pt>
                <c:pt idx="201">
                  <c:v>-0.10112241379310348</c:v>
                </c:pt>
                <c:pt idx="202">
                  <c:v>-8.2156896551724118E-2</c:v>
                </c:pt>
                <c:pt idx="203">
                  <c:v>0.15044523809523805</c:v>
                </c:pt>
                <c:pt idx="204">
                  <c:v>0.11059136904761908</c:v>
                </c:pt>
                <c:pt idx="205">
                  <c:v>0.14058839285714286</c:v>
                </c:pt>
                <c:pt idx="206">
                  <c:v>0.15171726190476187</c:v>
                </c:pt>
                <c:pt idx="207">
                  <c:v>0.10102232142857138</c:v>
                </c:pt>
                <c:pt idx="208">
                  <c:v>0.21373720238095237</c:v>
                </c:pt>
                <c:pt idx="209">
                  <c:v>0.18406071428571427</c:v>
                </c:pt>
                <c:pt idx="210">
                  <c:v>0.18116101190476189</c:v>
                </c:pt>
                <c:pt idx="211">
                  <c:v>0.15237142857142866</c:v>
                </c:pt>
                <c:pt idx="212">
                  <c:v>0.1698779761904762</c:v>
                </c:pt>
                <c:pt idx="213">
                  <c:v>6.4490476190476168E-2</c:v>
                </c:pt>
                <c:pt idx="214">
                  <c:v>0.10101934523809518</c:v>
                </c:pt>
                <c:pt idx="215">
                  <c:v>6.9621428571428598E-2</c:v>
                </c:pt>
                <c:pt idx="216">
                  <c:v>0.1063380952380952</c:v>
                </c:pt>
                <c:pt idx="217">
                  <c:v>8.0178273809523748E-2</c:v>
                </c:pt>
                <c:pt idx="218">
                  <c:v>7.9748809523809458E-2</c:v>
                </c:pt>
                <c:pt idx="219">
                  <c:v>0.10517083333333326</c:v>
                </c:pt>
                <c:pt idx="220">
                  <c:v>9.9307440476190514E-2</c:v>
                </c:pt>
                <c:pt idx="221">
                  <c:v>7.0258035714285683E-2</c:v>
                </c:pt>
                <c:pt idx="222">
                  <c:v>6.4454464285714205E-2</c:v>
                </c:pt>
              </c:numCache>
            </c:numRef>
          </c:xVal>
          <c:yVal>
            <c:numRef>
              <c:f>ELg!$I$2:$I$224</c:f>
              <c:numCache>
                <c:formatCode>General</c:formatCode>
                <c:ptCount val="223"/>
                <c:pt idx="0">
                  <c:v>9.7675334480052528E-3</c:v>
                </c:pt>
                <c:pt idx="1">
                  <c:v>2.0360344950873431E-2</c:v>
                </c:pt>
                <c:pt idx="2">
                  <c:v>2.9505289394898007E-2</c:v>
                </c:pt>
                <c:pt idx="3">
                  <c:v>1.8746140619572627E-2</c:v>
                </c:pt>
                <c:pt idx="4">
                  <c:v>8.0007887049493263E-3</c:v>
                </c:pt>
                <c:pt idx="5">
                  <c:v>4.6445063172966941E-2</c:v>
                </c:pt>
                <c:pt idx="6">
                  <c:v>2.108361273498861E-2</c:v>
                </c:pt>
                <c:pt idx="7">
                  <c:v>3.5090269952277847E-2</c:v>
                </c:pt>
                <c:pt idx="8">
                  <c:v>3.7457482929814372E-2</c:v>
                </c:pt>
                <c:pt idx="9">
                  <c:v>4.8799701880419377E-2</c:v>
                </c:pt>
                <c:pt idx="10">
                  <c:v>3.8107434128866149E-2</c:v>
                </c:pt>
                <c:pt idx="11">
                  <c:v>7.945588320585209E-2</c:v>
                </c:pt>
                <c:pt idx="12">
                  <c:v>5.140622790530331E-2</c:v>
                </c:pt>
                <c:pt idx="13">
                  <c:v>6.4921384049113656E-2</c:v>
                </c:pt>
                <c:pt idx="14">
                  <c:v>6.5584218898216751E-2</c:v>
                </c:pt>
                <c:pt idx="15">
                  <c:v>6.9323581173949822E-2</c:v>
                </c:pt>
                <c:pt idx="16">
                  <c:v>4.6153514224781096E-2</c:v>
                </c:pt>
                <c:pt idx="17">
                  <c:v>5.9872877509840432E-2</c:v>
                </c:pt>
                <c:pt idx="18">
                  <c:v>7.5557015814374878E-2</c:v>
                </c:pt>
                <c:pt idx="19">
                  <c:v>6.9271055944047061E-2</c:v>
                </c:pt>
                <c:pt idx="20">
                  <c:v>5.5620569659665824E-2</c:v>
                </c:pt>
                <c:pt idx="21">
                  <c:v>7.4125554100164276E-2</c:v>
                </c:pt>
                <c:pt idx="22">
                  <c:v>6.1984649510118221E-2</c:v>
                </c:pt>
                <c:pt idx="23">
                  <c:v>6.5298566408756725E-2</c:v>
                </c:pt>
                <c:pt idx="24">
                  <c:v>3.3660454458059659E-2</c:v>
                </c:pt>
                <c:pt idx="25">
                  <c:v>3.7648947533980424E-2</c:v>
                </c:pt>
                <c:pt idx="26">
                  <c:v>3.3021400426286998E-2</c:v>
                </c:pt>
                <c:pt idx="27">
                  <c:v>3.7506067999137381E-2</c:v>
                </c:pt>
                <c:pt idx="28">
                  <c:v>4.1688421920040332E-2</c:v>
                </c:pt>
                <c:pt idx="29">
                  <c:v>4.4841056360933843E-2</c:v>
                </c:pt>
                <c:pt idx="30">
                  <c:v>3.349102426762967E-2</c:v>
                </c:pt>
                <c:pt idx="31">
                  <c:v>6.0738005554860072E-2</c:v>
                </c:pt>
                <c:pt idx="32">
                  <c:v>4.25779538511665E-2</c:v>
                </c:pt>
                <c:pt idx="33">
                  <c:v>4.6185603793996013E-2</c:v>
                </c:pt>
                <c:pt idx="34">
                  <c:v>5.3745759301093869E-2</c:v>
                </c:pt>
                <c:pt idx="35">
                  <c:v>6.5494647864113506E-2</c:v>
                </c:pt>
                <c:pt idx="36">
                  <c:v>5.8087795637479178E-2</c:v>
                </c:pt>
                <c:pt idx="37">
                  <c:v>6.1258470096396789E-2</c:v>
                </c:pt>
                <c:pt idx="38">
                  <c:v>5.2693446133111096E-2</c:v>
                </c:pt>
                <c:pt idx="39">
                  <c:v>3.2698020825769288E-2</c:v>
                </c:pt>
                <c:pt idx="40">
                  <c:v>4.7046639141643101E-2</c:v>
                </c:pt>
                <c:pt idx="41">
                  <c:v>3.9043101214154496E-2</c:v>
                </c:pt>
                <c:pt idx="42">
                  <c:v>4.1882504997540808E-2</c:v>
                </c:pt>
                <c:pt idx="43">
                  <c:v>4.1202610050037933E-2</c:v>
                </c:pt>
                <c:pt idx="44">
                  <c:v>5.6876004198292349E-2</c:v>
                </c:pt>
                <c:pt idx="45">
                  <c:v>3.9922250152228951E-2</c:v>
                </c:pt>
                <c:pt idx="46">
                  <c:v>3.6122199648843584E-2</c:v>
                </c:pt>
                <c:pt idx="47">
                  <c:v>2.2773613292907051E-2</c:v>
                </c:pt>
                <c:pt idx="48">
                  <c:v>2.9364655620749722E-2</c:v>
                </c:pt>
                <c:pt idx="49">
                  <c:v>2.2887612137045616E-2</c:v>
                </c:pt>
                <c:pt idx="50">
                  <c:v>2.2471674325744467E-2</c:v>
                </c:pt>
                <c:pt idx="51">
                  <c:v>2.4374620008680403E-2</c:v>
                </c:pt>
                <c:pt idx="52">
                  <c:v>1.0871024154134245E-2</c:v>
                </c:pt>
                <c:pt idx="53">
                  <c:v>1.8181203352655242E-2</c:v>
                </c:pt>
                <c:pt idx="54">
                  <c:v>3.6051605444893338E-2</c:v>
                </c:pt>
                <c:pt idx="55">
                  <c:v>1.6824456606251134E-2</c:v>
                </c:pt>
                <c:pt idx="56">
                  <c:v>2.3469961959992059E-2</c:v>
                </c:pt>
                <c:pt idx="57">
                  <c:v>1.399677697580525E-2</c:v>
                </c:pt>
                <c:pt idx="58">
                  <c:v>1.7274251388962922E-2</c:v>
                </c:pt>
                <c:pt idx="59">
                  <c:v>1.5993181994893801E-2</c:v>
                </c:pt>
                <c:pt idx="60">
                  <c:v>7.6637515375514234E-3</c:v>
                </c:pt>
                <c:pt idx="61">
                  <c:v>1.3741883033986565E-2</c:v>
                </c:pt>
                <c:pt idx="62">
                  <c:v>1.9469008333160211E-2</c:v>
                </c:pt>
                <c:pt idx="63">
                  <c:v>2.4412621041310048E-2</c:v>
                </c:pt>
                <c:pt idx="64">
                  <c:v>2.215853050231029E-2</c:v>
                </c:pt>
                <c:pt idx="65">
                  <c:v>2.3507693378650593E-2</c:v>
                </c:pt>
                <c:pt idx="66">
                  <c:v>2.5022654723959127E-2</c:v>
                </c:pt>
                <c:pt idx="67">
                  <c:v>2.4091361779186214E-2</c:v>
                </c:pt>
                <c:pt idx="68">
                  <c:v>1.9733138858868255E-2</c:v>
                </c:pt>
                <c:pt idx="69">
                  <c:v>1.9903676747893596E-2</c:v>
                </c:pt>
                <c:pt idx="70">
                  <c:v>2.1638229172019352E-2</c:v>
                </c:pt>
                <c:pt idx="71">
                  <c:v>3.1674939714366863E-2</c:v>
                </c:pt>
                <c:pt idx="72">
                  <c:v>2.919057486186314E-2</c:v>
                </c:pt>
                <c:pt idx="73">
                  <c:v>3.2040133980909234E-2</c:v>
                </c:pt>
                <c:pt idx="74">
                  <c:v>2.4951186679677887E-2</c:v>
                </c:pt>
                <c:pt idx="75">
                  <c:v>2.8486203415022993E-2</c:v>
                </c:pt>
                <c:pt idx="76">
                  <c:v>2.9900856198442138E-2</c:v>
                </c:pt>
                <c:pt idx="77">
                  <c:v>2.041761358288325E-2</c:v>
                </c:pt>
                <c:pt idx="78">
                  <c:v>2.9033484826834349E-2</c:v>
                </c:pt>
                <c:pt idx="79">
                  <c:v>2.5832910929631085E-2</c:v>
                </c:pt>
                <c:pt idx="80">
                  <c:v>3.0355583618873441E-2</c:v>
                </c:pt>
                <c:pt idx="81">
                  <c:v>3.7372158468120718E-2</c:v>
                </c:pt>
                <c:pt idx="82">
                  <c:v>3.4603523316653922E-2</c:v>
                </c:pt>
                <c:pt idx="83">
                  <c:v>4.2527952961792237E-2</c:v>
                </c:pt>
                <c:pt idx="84">
                  <c:v>4.0717831869606293E-2</c:v>
                </c:pt>
                <c:pt idx="85">
                  <c:v>3.4583778758174304E-2</c:v>
                </c:pt>
                <c:pt idx="86">
                  <c:v>3.0149586018960887E-2</c:v>
                </c:pt>
                <c:pt idx="87">
                  <c:v>2.892709188341765E-2</c:v>
                </c:pt>
                <c:pt idx="88">
                  <c:v>1.3783194914647336E-2</c:v>
                </c:pt>
                <c:pt idx="89">
                  <c:v>2.4772197064016035E-2</c:v>
                </c:pt>
                <c:pt idx="90">
                  <c:v>4.5419663099773119E-2</c:v>
                </c:pt>
                <c:pt idx="91">
                  <c:v>2.8839396499621816E-2</c:v>
                </c:pt>
                <c:pt idx="92">
                  <c:v>3.0801176806621502E-2</c:v>
                </c:pt>
                <c:pt idx="93">
                  <c:v>3.5283701710810605E-2</c:v>
                </c:pt>
                <c:pt idx="94">
                  <c:v>2.7494511660211392E-2</c:v>
                </c:pt>
                <c:pt idx="95">
                  <c:v>3.7367218659783291E-2</c:v>
                </c:pt>
                <c:pt idx="96">
                  <c:v>4.2356838101541304E-2</c:v>
                </c:pt>
                <c:pt idx="97">
                  <c:v>2.6417517057217219E-2</c:v>
                </c:pt>
                <c:pt idx="98">
                  <c:v>4.4454752205876018E-2</c:v>
                </c:pt>
                <c:pt idx="99">
                  <c:v>4.4523070522574509E-2</c:v>
                </c:pt>
                <c:pt idx="100">
                  <c:v>4.3813226246935809E-2</c:v>
                </c:pt>
                <c:pt idx="101">
                  <c:v>4.7758658711242831E-2</c:v>
                </c:pt>
                <c:pt idx="102">
                  <c:v>3.8423608590002038E-2</c:v>
                </c:pt>
                <c:pt idx="103">
                  <c:v>7.5745863982198153E-2</c:v>
                </c:pt>
                <c:pt idx="104">
                  <c:v>5.6440579667864768E-2</c:v>
                </c:pt>
                <c:pt idx="105">
                  <c:v>6.2356662050220696E-2</c:v>
                </c:pt>
                <c:pt idx="106">
                  <c:v>5.0800786732611194E-2</c:v>
                </c:pt>
                <c:pt idx="107">
                  <c:v>5.6612504697481129E-2</c:v>
                </c:pt>
                <c:pt idx="108">
                  <c:v>6.8859366923898407E-2</c:v>
                </c:pt>
                <c:pt idx="109">
                  <c:v>5.5071810481289687E-2</c:v>
                </c:pt>
                <c:pt idx="110">
                  <c:v>5.7558664013314269E-2</c:v>
                </c:pt>
                <c:pt idx="111">
                  <c:v>4.383146197193908E-2</c:v>
                </c:pt>
                <c:pt idx="112">
                  <c:v>5.618084091407978E-2</c:v>
                </c:pt>
                <c:pt idx="113">
                  <c:v>4.0476701682645604E-2</c:v>
                </c:pt>
                <c:pt idx="114">
                  <c:v>5.0160384285418885E-2</c:v>
                </c:pt>
                <c:pt idx="115">
                  <c:v>3.1332983595539779E-2</c:v>
                </c:pt>
                <c:pt idx="116">
                  <c:v>5.5777497578034747E-2</c:v>
                </c:pt>
                <c:pt idx="117">
                  <c:v>5.1428780198604897E-2</c:v>
                </c:pt>
                <c:pt idx="118">
                  <c:v>5.553129700041437E-2</c:v>
                </c:pt>
                <c:pt idx="119">
                  <c:v>2.5379964561034234E-2</c:v>
                </c:pt>
                <c:pt idx="120">
                  <c:v>1.3239231121278797E-2</c:v>
                </c:pt>
                <c:pt idx="121">
                  <c:v>3.6682464975305626E-2</c:v>
                </c:pt>
                <c:pt idx="122">
                  <c:v>1.9255446415019969E-2</c:v>
                </c:pt>
                <c:pt idx="123">
                  <c:v>1.1420872694941252E-2</c:v>
                </c:pt>
                <c:pt idx="124">
                  <c:v>1.8216140013444161E-2</c:v>
                </c:pt>
                <c:pt idx="125">
                  <c:v>1.6540280614282258E-2</c:v>
                </c:pt>
                <c:pt idx="126">
                  <c:v>1.1373831723760804E-2</c:v>
                </c:pt>
                <c:pt idx="127">
                  <c:v>4.5590733599739225E-2</c:v>
                </c:pt>
                <c:pt idx="128">
                  <c:v>4.129187147864305E-2</c:v>
                </c:pt>
                <c:pt idx="129">
                  <c:v>2.5639675149052271E-2</c:v>
                </c:pt>
                <c:pt idx="130">
                  <c:v>2.7160954381375585E-2</c:v>
                </c:pt>
                <c:pt idx="131">
                  <c:v>2.8762117308690882E-2</c:v>
                </c:pt>
                <c:pt idx="132">
                  <c:v>2.6955700938540175E-2</c:v>
                </c:pt>
                <c:pt idx="133">
                  <c:v>3.0017997942621215E-2</c:v>
                </c:pt>
                <c:pt idx="134">
                  <c:v>2.4931604625352925E-2</c:v>
                </c:pt>
                <c:pt idx="135">
                  <c:v>2.1562699958396513E-2</c:v>
                </c:pt>
                <c:pt idx="136">
                  <c:v>3.2143376097469499E-2</c:v>
                </c:pt>
                <c:pt idx="137">
                  <c:v>3.6113349659229181E-2</c:v>
                </c:pt>
                <c:pt idx="138">
                  <c:v>3.4747506961086208E-2</c:v>
                </c:pt>
                <c:pt idx="139">
                  <c:v>3.6523177400652876E-2</c:v>
                </c:pt>
                <c:pt idx="140">
                  <c:v>3.8160410170518216E-2</c:v>
                </c:pt>
                <c:pt idx="141">
                  <c:v>3.0794719347307545E-2</c:v>
                </c:pt>
                <c:pt idx="142">
                  <c:v>4.0365791405612486E-2</c:v>
                </c:pt>
                <c:pt idx="143">
                  <c:v>3.1539911245824413E-2</c:v>
                </c:pt>
                <c:pt idx="144">
                  <c:v>2.8364700233377973E-2</c:v>
                </c:pt>
                <c:pt idx="145">
                  <c:v>3.080692107120267E-2</c:v>
                </c:pt>
                <c:pt idx="146">
                  <c:v>1.609493276204722E-2</c:v>
                </c:pt>
                <c:pt idx="147">
                  <c:v>3.4110587903054782E-2</c:v>
                </c:pt>
                <c:pt idx="148">
                  <c:v>2.6451391028250164E-2</c:v>
                </c:pt>
                <c:pt idx="149">
                  <c:v>1.4724830023897201E-2</c:v>
                </c:pt>
                <c:pt idx="150">
                  <c:v>2.5320184007398248E-2</c:v>
                </c:pt>
                <c:pt idx="151">
                  <c:v>3.9720017618748556E-2</c:v>
                </c:pt>
                <c:pt idx="152">
                  <c:v>4.7745593739858816E-2</c:v>
                </c:pt>
                <c:pt idx="153">
                  <c:v>4.9111009477989423E-2</c:v>
                </c:pt>
                <c:pt idx="154">
                  <c:v>4.429179423064547E-2</c:v>
                </c:pt>
                <c:pt idx="155">
                  <c:v>3.2683314775168087E-2</c:v>
                </c:pt>
                <c:pt idx="156">
                  <c:v>3.3668226926257733E-2</c:v>
                </c:pt>
                <c:pt idx="157">
                  <c:v>4.0805828928669824E-2</c:v>
                </c:pt>
                <c:pt idx="158">
                  <c:v>3.4654620811157943E-2</c:v>
                </c:pt>
                <c:pt idx="159">
                  <c:v>3.6632198683287785E-2</c:v>
                </c:pt>
                <c:pt idx="160">
                  <c:v>3.0923491970246953E-2</c:v>
                </c:pt>
                <c:pt idx="161">
                  <c:v>2.7196195627221934E-2</c:v>
                </c:pt>
                <c:pt idx="162">
                  <c:v>2.899014758159674E-2</c:v>
                </c:pt>
                <c:pt idx="163">
                  <c:v>2.5878339667113639E-2</c:v>
                </c:pt>
                <c:pt idx="164">
                  <c:v>2.6761261740197002E-2</c:v>
                </c:pt>
                <c:pt idx="165">
                  <c:v>2.5732705942830877E-2</c:v>
                </c:pt>
                <c:pt idx="166">
                  <c:v>4.2864325254386881E-2</c:v>
                </c:pt>
                <c:pt idx="167">
                  <c:v>3.5416636202417737E-2</c:v>
                </c:pt>
                <c:pt idx="168">
                  <c:v>4.1430293812172878E-2</c:v>
                </c:pt>
                <c:pt idx="169">
                  <c:v>3.1694198849649087E-2</c:v>
                </c:pt>
                <c:pt idx="170">
                  <c:v>2.8356039258425846E-2</c:v>
                </c:pt>
                <c:pt idx="171">
                  <c:v>2.022491107836372E-2</c:v>
                </c:pt>
                <c:pt idx="172">
                  <c:v>2.0093010243507209E-2</c:v>
                </c:pt>
                <c:pt idx="173">
                  <c:v>2.5231553961623816E-2</c:v>
                </c:pt>
                <c:pt idx="174">
                  <c:v>2.9544678301629646E-2</c:v>
                </c:pt>
                <c:pt idx="175">
                  <c:v>2.2845165341052475E-2</c:v>
                </c:pt>
                <c:pt idx="176">
                  <c:v>3.6377343257119693E-2</c:v>
                </c:pt>
                <c:pt idx="177">
                  <c:v>3.738846992381719E-2</c:v>
                </c:pt>
                <c:pt idx="178">
                  <c:v>4.0886207242283375E-2</c:v>
                </c:pt>
                <c:pt idx="179">
                  <c:v>4.4306484211343936E-2</c:v>
                </c:pt>
                <c:pt idx="180">
                  <c:v>2.323311516043788E-2</c:v>
                </c:pt>
                <c:pt idx="181">
                  <c:v>2.7429749218163751E-2</c:v>
                </c:pt>
                <c:pt idx="182">
                  <c:v>2.5687355984036288E-2</c:v>
                </c:pt>
                <c:pt idx="183">
                  <c:v>2.0980924264327638E-2</c:v>
                </c:pt>
                <c:pt idx="184">
                  <c:v>2.1145814090581506E-2</c:v>
                </c:pt>
                <c:pt idx="185">
                  <c:v>2.7248366004095737E-2</c:v>
                </c:pt>
                <c:pt idx="186">
                  <c:v>1.5113617151143247E-2</c:v>
                </c:pt>
                <c:pt idx="187">
                  <c:v>2.7144546108226569E-2</c:v>
                </c:pt>
                <c:pt idx="188">
                  <c:v>1.1594807268257701E-2</c:v>
                </c:pt>
                <c:pt idx="190">
                  <c:v>1.8588203279660432E-3</c:v>
                </c:pt>
                <c:pt idx="192">
                  <c:v>4.0168711438523833E-4</c:v>
                </c:pt>
                <c:pt idx="193">
                  <c:v>7.825629407268418E-4</c:v>
                </c:pt>
                <c:pt idx="203">
                  <c:v>2.9374134925710754E-2</c:v>
                </c:pt>
                <c:pt idx="204">
                  <c:v>2.3122559199712515E-2</c:v>
                </c:pt>
                <c:pt idx="205">
                  <c:v>3.6074840645850148E-2</c:v>
                </c:pt>
                <c:pt idx="206">
                  <c:v>3.33824297296514E-2</c:v>
                </c:pt>
                <c:pt idx="207">
                  <c:v>2.1936271090727915E-2</c:v>
                </c:pt>
                <c:pt idx="208">
                  <c:v>4.8506481495108757E-2</c:v>
                </c:pt>
                <c:pt idx="209">
                  <c:v>4.4177309489992961E-2</c:v>
                </c:pt>
                <c:pt idx="210">
                  <c:v>4.6537081097027241E-2</c:v>
                </c:pt>
                <c:pt idx="211">
                  <c:v>3.5950377197664092E-2</c:v>
                </c:pt>
                <c:pt idx="212">
                  <c:v>4.2469558775393372E-2</c:v>
                </c:pt>
                <c:pt idx="213">
                  <c:v>1.8103958944500519E-2</c:v>
                </c:pt>
                <c:pt idx="214">
                  <c:v>2.4656261826296131E-2</c:v>
                </c:pt>
                <c:pt idx="215">
                  <c:v>1.7129327714501194E-2</c:v>
                </c:pt>
                <c:pt idx="216">
                  <c:v>2.158363955707146E-2</c:v>
                </c:pt>
                <c:pt idx="217">
                  <c:v>1.4535384795123674E-2</c:v>
                </c:pt>
                <c:pt idx="218">
                  <c:v>1.5250056703109907E-2</c:v>
                </c:pt>
                <c:pt idx="219">
                  <c:v>2.1501521744656811E-2</c:v>
                </c:pt>
                <c:pt idx="220">
                  <c:v>2.3520279549106474E-2</c:v>
                </c:pt>
                <c:pt idx="221">
                  <c:v>1.4250686782944914E-2</c:v>
                </c:pt>
                <c:pt idx="222">
                  <c:v>1.3153992402620806E-2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E7D-48A4-B254-9F859FD3CB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28062800"/>
        <c:axId val="1728064464"/>
      </c:scatterChart>
      <c:valAx>
        <c:axId val="1728062800"/>
        <c:scaling>
          <c:orientation val="minMax"/>
          <c:max val="0.35000000000000003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GPCVZ (kg)</a:t>
                </a:r>
              </a:p>
            </c:rich>
          </c:tx>
          <c:layout>
            <c:manualLayout>
              <c:xMode val="edge"/>
              <c:yMode val="edge"/>
              <c:x val="0.46335347296819362"/>
              <c:y val="0.940114547698322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1728064464"/>
        <c:crosses val="autoZero"/>
        <c:crossBetween val="midCat"/>
      </c:valAx>
      <c:valAx>
        <c:axId val="1728064464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 dirty="0"/>
                  <a:t>ER (Mcal/kg</a:t>
                </a:r>
                <a:r>
                  <a:rPr lang="pt-BR" baseline="30000" dirty="0"/>
                  <a:t>0,75</a:t>
                </a:r>
                <a:r>
                  <a:rPr lang="pt-BR" dirty="0"/>
                  <a:t> PCVZ/dia)</a:t>
                </a:r>
              </a:p>
            </c:rich>
          </c:tx>
          <c:layout>
            <c:manualLayout>
              <c:xMode val="edge"/>
              <c:yMode val="edge"/>
              <c:x val="2.9412146151038552E-3"/>
              <c:y val="0.23262708747817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17280628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095159578710519"/>
          <c:y val="0.2214838744024254"/>
          <c:w val="0.65068181949432335"/>
          <c:h val="0.55293469626212943"/>
        </c:manualLayout>
      </c:layout>
      <c:scatterChart>
        <c:scatterStyle val="lineMarker"/>
        <c:varyColors val="0"/>
        <c:ser>
          <c:idx val="0"/>
          <c:order val="0"/>
          <c:tx>
            <c:strRef>
              <c:f>Plan2!$B$13</c:f>
              <c:strCache>
                <c:ptCount val="1"/>
                <c:pt idx="0">
                  <c:v>Machos não castrados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rgbClr val="216BFF"/>
              </a:solidFill>
              <a:ln w="9525">
                <a:solidFill>
                  <a:srgbClr val="216BFF"/>
                </a:solidFill>
              </a:ln>
              <a:effectLst/>
            </c:spPr>
          </c:marker>
          <c:dPt>
            <c:idx val="0"/>
            <c:marker>
              <c:symbol val="square"/>
              <c:size val="7"/>
              <c:spPr>
                <a:solidFill>
                  <a:srgbClr val="216BFF"/>
                </a:solidFill>
                <a:ln w="9525">
                  <a:solidFill>
                    <a:srgbClr val="216BFF"/>
                  </a:solidFill>
                </a:ln>
                <a:effectLst/>
              </c:spPr>
            </c:marker>
            <c:bubble3D val="0"/>
            <c:spPr>
              <a:ln w="254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26FC-48F4-90E6-64C585B24358}"/>
              </c:ext>
            </c:extLst>
          </c:dPt>
          <c:xVal>
            <c:numRef>
              <c:f>Plan2!$A$14:$A$20</c:f>
              <c:numCache>
                <c:formatCode>General</c:formatCode>
                <c:ptCount val="7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30</c:v>
                </c:pt>
                <c:pt idx="5">
                  <c:v>35</c:v>
                </c:pt>
                <c:pt idx="6">
                  <c:v>40</c:v>
                </c:pt>
              </c:numCache>
            </c:numRef>
          </c:xVal>
          <c:yVal>
            <c:numRef>
              <c:f>Plan2!$B$14:$B$20</c:f>
              <c:numCache>
                <c:formatCode>0.00</c:formatCode>
                <c:ptCount val="7"/>
                <c:pt idx="0">
                  <c:v>0.85714768532007235</c:v>
                </c:pt>
                <c:pt idx="1">
                  <c:v>0.77242763815709992</c:v>
                </c:pt>
                <c:pt idx="2">
                  <c:v>0.72108583862814424</c:v>
                </c:pt>
                <c:pt idx="3">
                  <c:v>0.68492086563235133</c:v>
                </c:pt>
                <c:pt idx="4">
                  <c:v>0.65732497881793805</c:v>
                </c:pt>
                <c:pt idx="5">
                  <c:v>0.63518839137354777</c:v>
                </c:pt>
                <c:pt idx="6">
                  <c:v>0.61681161234502391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6FC-48F4-90E6-64C585B24358}"/>
            </c:ext>
          </c:extLst>
        </c:ser>
        <c:ser>
          <c:idx val="1"/>
          <c:order val="1"/>
          <c:tx>
            <c:strRef>
              <c:f>Plan2!$C$13</c:f>
              <c:strCache>
                <c:ptCount val="1"/>
                <c:pt idx="0">
                  <c:v>Machos castrados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Plan2!$A$14:$A$20</c:f>
              <c:numCache>
                <c:formatCode>General</c:formatCode>
                <c:ptCount val="7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30</c:v>
                </c:pt>
                <c:pt idx="5">
                  <c:v>35</c:v>
                </c:pt>
                <c:pt idx="6">
                  <c:v>40</c:v>
                </c:pt>
              </c:numCache>
            </c:numRef>
          </c:xVal>
          <c:yVal>
            <c:numRef>
              <c:f>Plan2!$C$14:$C$20</c:f>
              <c:numCache>
                <c:formatCode>0.00</c:formatCode>
                <c:ptCount val="7"/>
                <c:pt idx="0">
                  <c:v>0.9237777083161558</c:v>
                </c:pt>
                <c:pt idx="1">
                  <c:v>0.86423017748200859</c:v>
                </c:pt>
                <c:pt idx="2">
                  <c:v>0.82699815255365561</c:v>
                </c:pt>
                <c:pt idx="3">
                  <c:v>0.8001973074001042</c:v>
                </c:pt>
                <c:pt idx="4">
                  <c:v>0.7794028755922412</c:v>
                </c:pt>
                <c:pt idx="5">
                  <c:v>0.76249427847772921</c:v>
                </c:pt>
                <c:pt idx="6">
                  <c:v>0.7482958884921892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26FC-48F4-90E6-64C585B24358}"/>
            </c:ext>
          </c:extLst>
        </c:ser>
        <c:ser>
          <c:idx val="2"/>
          <c:order val="2"/>
          <c:tx>
            <c:strRef>
              <c:f>Plan2!$D$13</c:f>
              <c:strCache>
                <c:ptCount val="1"/>
                <c:pt idx="0">
                  <c:v>Fêmeas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Plan2!$A$14:$A$20</c:f>
              <c:numCache>
                <c:formatCode>General</c:formatCode>
                <c:ptCount val="7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30</c:v>
                </c:pt>
                <c:pt idx="5">
                  <c:v>35</c:v>
                </c:pt>
                <c:pt idx="6">
                  <c:v>40</c:v>
                </c:pt>
              </c:numCache>
            </c:numRef>
          </c:xVal>
          <c:yVal>
            <c:numRef>
              <c:f>Plan2!$D$14:$D$20</c:f>
              <c:numCache>
                <c:formatCode>0.00</c:formatCode>
                <c:ptCount val="7"/>
                <c:pt idx="0">
                  <c:v>0.92429309655803638</c:v>
                </c:pt>
                <c:pt idx="1">
                  <c:v>0.85125587091466581</c:v>
                </c:pt>
                <c:pt idx="2">
                  <c:v>0.80618284132550577</c:v>
                </c:pt>
                <c:pt idx="3">
                  <c:v>0.77403100789708346</c:v>
                </c:pt>
                <c:pt idx="4">
                  <c:v>0.74925844750678128</c:v>
                </c:pt>
                <c:pt idx="5">
                  <c:v>0.72922929762983713</c:v>
                </c:pt>
                <c:pt idx="6">
                  <c:v>0.71249101034860063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26FC-48F4-90E6-64C585B243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49634303"/>
        <c:axId val="1349644383"/>
      </c:scatterChart>
      <c:valAx>
        <c:axId val="1349634303"/>
        <c:scaling>
          <c:orientation val="minMax"/>
          <c:min val="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Peso Corporal (kg)</a:t>
                </a:r>
              </a:p>
            </c:rich>
          </c:tx>
          <c:layout>
            <c:manualLayout>
              <c:xMode val="edge"/>
              <c:yMode val="edge"/>
              <c:x val="0.42038951436895933"/>
              <c:y val="0.848334808715316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1349644383"/>
        <c:crosses val="autoZero"/>
        <c:crossBetween val="midCat"/>
      </c:valAx>
      <c:valAx>
        <c:axId val="1349644383"/>
        <c:scaling>
          <c:orientation val="minMax"/>
          <c:min val="0.55000000000000004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 dirty="0"/>
                  <a:t>P líquido para ganho (g/dia)</a:t>
                </a:r>
              </a:p>
            </c:rich>
          </c:tx>
          <c:layout>
            <c:manualLayout>
              <c:xMode val="edge"/>
              <c:yMode val="edge"/>
              <c:x val="7.2893431629425839E-2"/>
              <c:y val="0.2449875761549861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134963430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133454346196417"/>
          <c:y val="0.25589257555960759"/>
          <c:w val="0.73006650673945495"/>
          <c:h val="0.6102296084096468"/>
        </c:manualLayout>
      </c:layout>
      <c:scatterChart>
        <c:scatterStyle val="lineMarker"/>
        <c:varyColors val="0"/>
        <c:ser>
          <c:idx val="0"/>
          <c:order val="0"/>
          <c:tx>
            <c:strRef>
              <c:f>Plan2!$B$3</c:f>
              <c:strCache>
                <c:ptCount val="1"/>
                <c:pt idx="0">
                  <c:v>Machos não castrados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rgbClr val="216BFF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Plan2!$A$4:$A$10</c:f>
              <c:numCache>
                <c:formatCode>General</c:formatCode>
                <c:ptCount val="7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30</c:v>
                </c:pt>
                <c:pt idx="5">
                  <c:v>35</c:v>
                </c:pt>
                <c:pt idx="6">
                  <c:v>40</c:v>
                </c:pt>
              </c:numCache>
            </c:numRef>
          </c:xVal>
          <c:yVal>
            <c:numRef>
              <c:f>Plan2!$B$4:$B$10</c:f>
              <c:numCache>
                <c:formatCode>0.00</c:formatCode>
                <c:ptCount val="7"/>
                <c:pt idx="0">
                  <c:v>1.7105745958350402</c:v>
                </c:pt>
                <c:pt idx="1">
                  <c:v>1.5734143659181856</c:v>
                </c:pt>
                <c:pt idx="2">
                  <c:v>1.4888587669703215</c:v>
                </c:pt>
                <c:pt idx="3">
                  <c:v>1.4285870841138577</c:v>
                </c:pt>
                <c:pt idx="4">
                  <c:v>1.3821747077131596</c:v>
                </c:pt>
                <c:pt idx="5">
                  <c:v>1.3446665008052503</c:v>
                </c:pt>
                <c:pt idx="6">
                  <c:v>1.3133331524416578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85F-486F-8B28-DF1A532974E4}"/>
            </c:ext>
          </c:extLst>
        </c:ser>
        <c:ser>
          <c:idx val="1"/>
          <c:order val="1"/>
          <c:tx>
            <c:strRef>
              <c:f>Plan2!$C$3</c:f>
              <c:strCache>
                <c:ptCount val="1"/>
                <c:pt idx="0">
                  <c:v>Machos castrados</c:v>
                </c:pt>
              </c:strCache>
            </c:strRef>
          </c:tx>
          <c:spPr>
            <a:ln w="1270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Plan2!$A$4:$A$10</c:f>
              <c:numCache>
                <c:formatCode>General</c:formatCode>
                <c:ptCount val="7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30</c:v>
                </c:pt>
                <c:pt idx="5">
                  <c:v>35</c:v>
                </c:pt>
                <c:pt idx="6">
                  <c:v>40</c:v>
                </c:pt>
              </c:numCache>
            </c:numRef>
          </c:xVal>
          <c:yVal>
            <c:numRef>
              <c:f>Plan2!$C$4:$C$10</c:f>
              <c:numCache>
                <c:formatCode>0.00</c:formatCode>
                <c:ptCount val="7"/>
                <c:pt idx="0">
                  <c:v>1.8302082580110648</c:v>
                </c:pt>
                <c:pt idx="1">
                  <c:v>1.7230943070821396</c:v>
                </c:pt>
                <c:pt idx="2">
                  <c:v>1.65576750139938</c:v>
                </c:pt>
                <c:pt idx="3">
                  <c:v>1.6071257489540596</c:v>
                </c:pt>
                <c:pt idx="4">
                  <c:v>1.5692788142507685</c:v>
                </c:pt>
                <c:pt idx="5">
                  <c:v>1.5384336823409119</c:v>
                </c:pt>
                <c:pt idx="6">
                  <c:v>1.512482448400597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85F-486F-8B28-DF1A532974E4}"/>
            </c:ext>
          </c:extLst>
        </c:ser>
        <c:ser>
          <c:idx val="2"/>
          <c:order val="2"/>
          <c:tx>
            <c:strRef>
              <c:f>Plan2!$D$3</c:f>
              <c:strCache>
                <c:ptCount val="1"/>
                <c:pt idx="0">
                  <c:v>Fêmeas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Plan2!$A$4:$A$10</c:f>
              <c:numCache>
                <c:formatCode>General</c:formatCode>
                <c:ptCount val="7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30</c:v>
                </c:pt>
                <c:pt idx="5">
                  <c:v>35</c:v>
                </c:pt>
                <c:pt idx="6">
                  <c:v>40</c:v>
                </c:pt>
              </c:numCache>
            </c:numRef>
          </c:xVal>
          <c:yVal>
            <c:numRef>
              <c:f>Plan2!$D$4:$D$10</c:f>
              <c:numCache>
                <c:formatCode>0.00</c:formatCode>
                <c:ptCount val="7"/>
                <c:pt idx="0">
                  <c:v>1.8210556906394408</c:v>
                </c:pt>
                <c:pt idx="1">
                  <c:v>1.6909595398546662</c:v>
                </c:pt>
                <c:pt idx="2">
                  <c:v>1.6101233136879258</c:v>
                </c:pt>
                <c:pt idx="3">
                  <c:v>1.5521863556936151</c:v>
                </c:pt>
                <c:pt idx="4">
                  <c:v>1.5073834538514268</c:v>
                </c:pt>
                <c:pt idx="5">
                  <c:v>1.4710515617726552</c:v>
                </c:pt>
                <c:pt idx="6">
                  <c:v>1.4406129321455876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85F-486F-8B28-DF1A532974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94515359"/>
        <c:axId val="1894525919"/>
      </c:scatterChart>
      <c:valAx>
        <c:axId val="1894515359"/>
        <c:scaling>
          <c:orientation val="minMax"/>
          <c:min val="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Peso corporal (kg)</a:t>
                </a:r>
              </a:p>
            </c:rich>
          </c:tx>
          <c:layout>
            <c:manualLayout>
              <c:xMode val="edge"/>
              <c:yMode val="edge"/>
              <c:x val="0.42615898195065027"/>
              <c:y val="0.935324825228697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1894525919"/>
        <c:crosses val="autoZero"/>
        <c:crossBetween val="midCat"/>
      </c:valAx>
      <c:valAx>
        <c:axId val="1894525919"/>
        <c:scaling>
          <c:orientation val="minMax"/>
          <c:min val="1.2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 dirty="0"/>
                  <a:t>Ca líquido para ganho (g/dia)</a:t>
                </a:r>
              </a:p>
            </c:rich>
          </c:tx>
          <c:layout>
            <c:manualLayout>
              <c:xMode val="edge"/>
              <c:yMode val="edge"/>
              <c:x val="3.3112604621365296E-2"/>
              <c:y val="0.294603319956066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189451535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295200256970987"/>
          <c:y val="0.19531613546719861"/>
          <c:w val="0.78059711910865148"/>
          <c:h val="0.64373595683909868"/>
        </c:manualLayout>
      </c:layout>
      <c:scatterChart>
        <c:scatterStyle val="lineMarker"/>
        <c:varyColors val="0"/>
        <c:ser>
          <c:idx val="0"/>
          <c:order val="0"/>
          <c:tx>
            <c:strRef>
              <c:f>Plan2!$B$33</c:f>
              <c:strCache>
                <c:ptCount val="1"/>
                <c:pt idx="0">
                  <c:v>Machos não castrados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rgbClr val="216BFF"/>
              </a:solidFill>
              <a:ln w="9525">
                <a:solidFill>
                  <a:srgbClr val="216BFF"/>
                </a:solidFill>
              </a:ln>
              <a:effectLst/>
            </c:spPr>
          </c:marker>
          <c:xVal>
            <c:numRef>
              <c:f>Plan2!$A$34:$A$40</c:f>
              <c:numCache>
                <c:formatCode>General</c:formatCode>
                <c:ptCount val="7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30</c:v>
                </c:pt>
                <c:pt idx="5">
                  <c:v>35</c:v>
                </c:pt>
                <c:pt idx="6">
                  <c:v>40</c:v>
                </c:pt>
              </c:numCache>
            </c:numRef>
          </c:xVal>
          <c:yVal>
            <c:numRef>
              <c:f>Plan2!$B$34:$B$40</c:f>
              <c:numCache>
                <c:formatCode>0.000</c:formatCode>
                <c:ptCount val="7"/>
                <c:pt idx="0">
                  <c:v>5.2374146649565481E-2</c:v>
                </c:pt>
                <c:pt idx="1">
                  <c:v>5.0177160335162195E-2</c:v>
                </c:pt>
                <c:pt idx="2">
                  <c:v>4.8776015812408494E-2</c:v>
                </c:pt>
                <c:pt idx="3">
                  <c:v>4.7753454506832847E-2</c:v>
                </c:pt>
                <c:pt idx="4">
                  <c:v>4.6951618648776325E-2</c:v>
                </c:pt>
                <c:pt idx="5">
                  <c:v>4.6293978456375839E-2</c:v>
                </c:pt>
                <c:pt idx="6">
                  <c:v>4.573771886049386E-2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601-482B-BBF0-E5FA3496BA12}"/>
            </c:ext>
          </c:extLst>
        </c:ser>
        <c:ser>
          <c:idx val="1"/>
          <c:order val="1"/>
          <c:tx>
            <c:strRef>
              <c:f>Plan2!$C$33</c:f>
              <c:strCache>
                <c:ptCount val="1"/>
                <c:pt idx="0">
                  <c:v>Machos castrados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Pt>
            <c:idx val="6"/>
            <c:marker>
              <c:symbol val="square"/>
              <c:size val="7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381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7601-482B-BBF0-E5FA3496BA12}"/>
              </c:ext>
            </c:extLst>
          </c:dPt>
          <c:xVal>
            <c:numRef>
              <c:f>Plan2!$A$34:$A$40</c:f>
              <c:numCache>
                <c:formatCode>General</c:formatCode>
                <c:ptCount val="7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30</c:v>
                </c:pt>
                <c:pt idx="5">
                  <c:v>35</c:v>
                </c:pt>
                <c:pt idx="6">
                  <c:v>40</c:v>
                </c:pt>
              </c:numCache>
            </c:numRef>
          </c:xVal>
          <c:yVal>
            <c:numRef>
              <c:f>Plan2!$C$34:$C$40</c:f>
              <c:numCache>
                <c:formatCode>0.000</c:formatCode>
                <c:ptCount val="7"/>
                <c:pt idx="0">
                  <c:v>5.7867122287247871E-2</c:v>
                </c:pt>
                <c:pt idx="1">
                  <c:v>5.9289635914072526E-2</c:v>
                </c:pt>
                <c:pt idx="2">
                  <c:v>6.0248901055269227E-2</c:v>
                </c:pt>
                <c:pt idx="3">
                  <c:v>6.0976668324388889E-2</c:v>
                </c:pt>
                <c:pt idx="4">
                  <c:v>6.1564644366100041E-2</c:v>
                </c:pt>
                <c:pt idx="5">
                  <c:v>6.2058754097295575E-2</c:v>
                </c:pt>
                <c:pt idx="6">
                  <c:v>6.2485357879878418E-2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601-482B-BBF0-E5FA3496BA12}"/>
            </c:ext>
          </c:extLst>
        </c:ser>
        <c:ser>
          <c:idx val="2"/>
          <c:order val="2"/>
          <c:tx>
            <c:strRef>
              <c:f>Plan2!$D$33</c:f>
              <c:strCache>
                <c:ptCount val="1"/>
                <c:pt idx="0">
                  <c:v>Fêmeas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Pt>
            <c:idx val="6"/>
            <c:marker>
              <c:symbol val="square"/>
              <c:size val="7"/>
              <c:spPr>
                <a:solidFill>
                  <a:srgbClr val="FF0000"/>
                </a:solidFill>
                <a:ln w="9525">
                  <a:solidFill>
                    <a:srgbClr val="FF0000"/>
                  </a:solidFill>
                </a:ln>
                <a:effectLst/>
              </c:spPr>
            </c:marker>
            <c:bubble3D val="0"/>
            <c:spPr>
              <a:ln w="381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7601-482B-BBF0-E5FA3496BA12}"/>
              </c:ext>
            </c:extLst>
          </c:dPt>
          <c:xVal>
            <c:numRef>
              <c:f>Plan2!$A$34:$A$40</c:f>
              <c:numCache>
                <c:formatCode>General</c:formatCode>
                <c:ptCount val="7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30</c:v>
                </c:pt>
                <c:pt idx="5">
                  <c:v>35</c:v>
                </c:pt>
                <c:pt idx="6">
                  <c:v>40</c:v>
                </c:pt>
              </c:numCache>
            </c:numRef>
          </c:xVal>
          <c:yVal>
            <c:numRef>
              <c:f>Plan2!$D$34:$D$40</c:f>
              <c:numCache>
                <c:formatCode>0.000</c:formatCode>
                <c:ptCount val="7"/>
                <c:pt idx="0">
                  <c:v>6.9612307151810562E-2</c:v>
                </c:pt>
                <c:pt idx="1">
                  <c:v>6.9612307151810562E-2</c:v>
                </c:pt>
                <c:pt idx="2">
                  <c:v>6.9612307151810562E-2</c:v>
                </c:pt>
                <c:pt idx="3">
                  <c:v>6.9612307151810562E-2</c:v>
                </c:pt>
                <c:pt idx="4">
                  <c:v>6.9612307151810562E-2</c:v>
                </c:pt>
                <c:pt idx="5">
                  <c:v>6.9612307151810562E-2</c:v>
                </c:pt>
                <c:pt idx="6">
                  <c:v>6.9612307151810562E-2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7601-482B-BBF0-E5FA3496BA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20306367"/>
        <c:axId val="1420306847"/>
      </c:scatterChart>
      <c:valAx>
        <c:axId val="1420306367"/>
        <c:scaling>
          <c:orientation val="minMax"/>
          <c:min val="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Peso corporal (kg)</a:t>
                </a:r>
              </a:p>
            </c:rich>
          </c:tx>
          <c:layout>
            <c:manualLayout>
              <c:xMode val="edge"/>
              <c:yMode val="edge"/>
              <c:x val="0.4313152569271721"/>
              <c:y val="0.929036558895022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1420306847"/>
        <c:crosses val="autoZero"/>
        <c:crossBetween val="midCat"/>
      </c:valAx>
      <c:valAx>
        <c:axId val="1420306847"/>
        <c:scaling>
          <c:orientation val="minMax"/>
          <c:max val="8.0000000000000016E-2"/>
          <c:min val="4.0000000000000008E-2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 sz="1600" b="0" i="0" u="none" strike="noStrike" kern="1200" baseline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Mg líquido para ganho (g/dia)</a:t>
                </a:r>
              </a:p>
            </c:rich>
          </c:tx>
          <c:layout>
            <c:manualLayout>
              <c:xMode val="edge"/>
              <c:yMode val="edge"/>
              <c:x val="2.4429770076840489E-2"/>
              <c:y val="0.2617273427936709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0.0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14203063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089164527051195"/>
          <c:y val="0.23251525610443238"/>
          <c:w val="0.74218745224741411"/>
          <c:h val="0.63387894123484889"/>
        </c:manualLayout>
      </c:layout>
      <c:scatterChart>
        <c:scatterStyle val="lineMarker"/>
        <c:varyColors val="0"/>
        <c:ser>
          <c:idx val="0"/>
          <c:order val="0"/>
          <c:tx>
            <c:strRef>
              <c:f>Plan2!$B$67</c:f>
              <c:strCache>
                <c:ptCount val="1"/>
                <c:pt idx="0">
                  <c:v>Machos não castrados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rgbClr val="216BFF"/>
              </a:solidFill>
              <a:ln w="9525">
                <a:solidFill>
                  <a:srgbClr val="216BFF"/>
                </a:solidFill>
              </a:ln>
              <a:effectLst/>
            </c:spPr>
          </c:marker>
          <c:xVal>
            <c:numRef>
              <c:f>Plan2!$A$68:$A$74</c:f>
              <c:numCache>
                <c:formatCode>General</c:formatCode>
                <c:ptCount val="7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30</c:v>
                </c:pt>
                <c:pt idx="5">
                  <c:v>35</c:v>
                </c:pt>
                <c:pt idx="6">
                  <c:v>40</c:v>
                </c:pt>
              </c:numCache>
            </c:numRef>
          </c:xVal>
          <c:yVal>
            <c:numRef>
              <c:f>Plan2!$B$68:$B$74</c:f>
              <c:numCache>
                <c:formatCode>0.00</c:formatCode>
                <c:ptCount val="7"/>
                <c:pt idx="0">
                  <c:v>0.16866620755851142</c:v>
                </c:pt>
                <c:pt idx="1">
                  <c:v>0.155377580450164</c:v>
                </c:pt>
                <c:pt idx="2">
                  <c:v>0.14717511789399021</c:v>
                </c:pt>
                <c:pt idx="3">
                  <c:v>0.14132321841664622</c:v>
                </c:pt>
                <c:pt idx="4">
                  <c:v>0.13681389959547927</c:v>
                </c:pt>
                <c:pt idx="5">
                  <c:v>0.13316768364084425</c:v>
                </c:pt>
                <c:pt idx="6">
                  <c:v>0.13012031855597189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21D-4886-8D77-9A66D5905388}"/>
            </c:ext>
          </c:extLst>
        </c:ser>
        <c:ser>
          <c:idx val="1"/>
          <c:order val="1"/>
          <c:tx>
            <c:strRef>
              <c:f>Plan2!$C$67</c:f>
              <c:strCache>
                <c:ptCount val="1"/>
                <c:pt idx="0">
                  <c:v>Machos castrados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Plan2!$A$68:$A$74</c:f>
              <c:numCache>
                <c:formatCode>General</c:formatCode>
                <c:ptCount val="7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30</c:v>
                </c:pt>
                <c:pt idx="5">
                  <c:v>35</c:v>
                </c:pt>
                <c:pt idx="6">
                  <c:v>40</c:v>
                </c:pt>
              </c:numCache>
            </c:numRef>
          </c:xVal>
          <c:yVal>
            <c:numRef>
              <c:f>Plan2!$C$68:$C$74</c:f>
              <c:numCache>
                <c:formatCode>0.00</c:formatCode>
                <c:ptCount val="7"/>
                <c:pt idx="0">
                  <c:v>0.17691379679050814</c:v>
                </c:pt>
                <c:pt idx="1">
                  <c:v>0.17971041260203477</c:v>
                </c:pt>
                <c:pt idx="2">
                  <c:v>0.1815828897575904</c:v>
                </c:pt>
                <c:pt idx="3">
                  <c:v>0.18299644842193774</c:v>
                </c:pt>
                <c:pt idx="4">
                  <c:v>0.18413412824951972</c:v>
                </c:pt>
                <c:pt idx="5">
                  <c:v>0.18508721257768676</c:v>
                </c:pt>
                <c:pt idx="6">
                  <c:v>0.18590792530052416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21D-4886-8D77-9A66D5905388}"/>
            </c:ext>
          </c:extLst>
        </c:ser>
        <c:ser>
          <c:idx val="2"/>
          <c:order val="2"/>
          <c:tx>
            <c:strRef>
              <c:f>Plan2!$D$67</c:f>
              <c:strCache>
                <c:ptCount val="1"/>
                <c:pt idx="0">
                  <c:v>Fêmeas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Plan2!$A$68:$A$74</c:f>
              <c:numCache>
                <c:formatCode>General</c:formatCode>
                <c:ptCount val="7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30</c:v>
                </c:pt>
                <c:pt idx="5">
                  <c:v>35</c:v>
                </c:pt>
                <c:pt idx="6">
                  <c:v>40</c:v>
                </c:pt>
              </c:numCache>
            </c:numRef>
          </c:xVal>
          <c:yVal>
            <c:numRef>
              <c:f>Plan2!$D$68:$D$74</c:f>
              <c:numCache>
                <c:formatCode>0.00</c:formatCode>
                <c:ptCount val="7"/>
                <c:pt idx="0">
                  <c:v>0.19601531210821083</c:v>
                </c:pt>
                <c:pt idx="1">
                  <c:v>0.21513931105203407</c:v>
                </c:pt>
                <c:pt idx="2">
                  <c:v>0.22879126229559152</c:v>
                </c:pt>
                <c:pt idx="3">
                  <c:v>0.23956787886406314</c:v>
                </c:pt>
                <c:pt idx="4">
                  <c:v>0.24854481532809936</c:v>
                </c:pt>
                <c:pt idx="5">
                  <c:v>0.25627887236464231</c:v>
                </c:pt>
                <c:pt idx="6">
                  <c:v>0.26309813707649021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21D-4886-8D77-9A66D59053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423823"/>
        <c:axId val="60421903"/>
      </c:scatterChart>
      <c:valAx>
        <c:axId val="60423823"/>
        <c:scaling>
          <c:orientation val="minMax"/>
          <c:min val="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Peso corporal (kg/dia)</a:t>
                </a:r>
              </a:p>
            </c:rich>
          </c:tx>
          <c:layout>
            <c:manualLayout>
              <c:xMode val="edge"/>
              <c:yMode val="edge"/>
              <c:x val="0.3785923877029968"/>
              <c:y val="0.950990652725224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60421903"/>
        <c:crosses val="autoZero"/>
        <c:crossBetween val="midCat"/>
      </c:valAx>
      <c:valAx>
        <c:axId val="60421903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Na líquido para ganho (g/dia)</a:t>
                </a:r>
              </a:p>
            </c:rich>
          </c:tx>
          <c:layout>
            <c:manualLayout>
              <c:xMode val="edge"/>
              <c:yMode val="edge"/>
              <c:x val="2.7624320317783682E-2"/>
              <c:y val="0.264764224974663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6042382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 b="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57067539233895"/>
          <c:y val="0.19968101596455698"/>
          <c:w val="0.78360086518871264"/>
          <c:h val="0.65742209661490625"/>
        </c:manualLayout>
      </c:layout>
      <c:scatterChart>
        <c:scatterStyle val="lineMarker"/>
        <c:varyColors val="0"/>
        <c:ser>
          <c:idx val="0"/>
          <c:order val="0"/>
          <c:tx>
            <c:strRef>
              <c:f>Plan2!$B$76</c:f>
              <c:strCache>
                <c:ptCount val="1"/>
                <c:pt idx="0">
                  <c:v>geral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chemeClr val="bg1">
                  <a:lumMod val="5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xVal>
            <c:numRef>
              <c:f>Plan2!$A$77:$A$83</c:f>
              <c:numCache>
                <c:formatCode>General</c:formatCode>
                <c:ptCount val="7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30</c:v>
                </c:pt>
                <c:pt idx="5">
                  <c:v>35</c:v>
                </c:pt>
                <c:pt idx="6">
                  <c:v>40</c:v>
                </c:pt>
              </c:numCache>
            </c:numRef>
          </c:xVal>
          <c:yVal>
            <c:numRef>
              <c:f>Plan2!$B$77:$B$83</c:f>
              <c:numCache>
                <c:formatCode>0.000</c:formatCode>
                <c:ptCount val="7"/>
                <c:pt idx="0">
                  <c:v>0.26143824286334483</c:v>
                </c:pt>
                <c:pt idx="1">
                  <c:v>0.26009254255144204</c:v>
                </c:pt>
                <c:pt idx="2">
                  <c:v>0.25920698561191119</c:v>
                </c:pt>
                <c:pt idx="3">
                  <c:v>0.25854646677614851</c:v>
                </c:pt>
                <c:pt idx="4">
                  <c:v>0.25801976445660602</c:v>
                </c:pt>
                <c:pt idx="5">
                  <c:v>0.25758184107625481</c:v>
                </c:pt>
                <c:pt idx="6">
                  <c:v>0.25720713451703808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BF7-406F-9701-4019C48CF1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5654335"/>
        <c:axId val="1726851151"/>
      </c:scatterChart>
      <c:valAx>
        <c:axId val="245654335"/>
        <c:scaling>
          <c:orientation val="minMax"/>
          <c:min val="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Peso corporal (kg/dia)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1726851151"/>
        <c:crosses val="autoZero"/>
        <c:crossBetween val="midCat"/>
      </c:valAx>
      <c:valAx>
        <c:axId val="172685115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 dirty="0"/>
                  <a:t>K líquido para ganho (g/dia)</a:t>
                </a:r>
              </a:p>
            </c:rich>
          </c:tx>
          <c:layout>
            <c:manualLayout>
              <c:xMode val="edge"/>
              <c:yMode val="edge"/>
              <c:x val="0"/>
              <c:y val="0.23507515157196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0.0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245654335"/>
        <c:crosses val="autoZero"/>
        <c:crossBetween val="midCat"/>
        <c:majorUnit val="1.0000000000000002E-3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354293875899143"/>
          <c:y val="0.19243366526465872"/>
          <c:w val="0.76211476529981681"/>
          <c:h val="0.65250841635018464"/>
        </c:manualLayout>
      </c:layout>
      <c:scatterChart>
        <c:scatterStyle val="lineMarker"/>
        <c:varyColors val="0"/>
        <c:ser>
          <c:idx val="0"/>
          <c:order val="0"/>
          <c:tx>
            <c:strRef>
              <c:f>Planilha1!$B$10</c:f>
              <c:strCache>
                <c:ptCount val="1"/>
                <c:pt idx="0">
                  <c:v>Geral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chemeClr val="bg1">
                  <a:lumMod val="5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xVal>
            <c:numRef>
              <c:f>Planilha1!$A$11:$A$17</c:f>
              <c:numCache>
                <c:formatCode>General</c:formatCode>
                <c:ptCount val="7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30</c:v>
                </c:pt>
                <c:pt idx="5">
                  <c:v>35</c:v>
                </c:pt>
                <c:pt idx="6">
                  <c:v>40</c:v>
                </c:pt>
              </c:numCache>
            </c:numRef>
          </c:xVal>
          <c:yVal>
            <c:numRef>
              <c:f>Planilha1!$B$11:$B$17</c:f>
              <c:numCache>
                <c:formatCode>0.000</c:formatCode>
                <c:ptCount val="7"/>
                <c:pt idx="0">
                  <c:v>0.61340001588781867</c:v>
                </c:pt>
                <c:pt idx="1">
                  <c:v>0.53033499609317314</c:v>
                </c:pt>
                <c:pt idx="2">
                  <c:v>0.48171070188906023</c:v>
                </c:pt>
                <c:pt idx="3">
                  <c:v>0.44827279119683733</c:v>
                </c:pt>
                <c:pt idx="4">
                  <c:v>0.42322470247506361</c:v>
                </c:pt>
                <c:pt idx="5">
                  <c:v>0.40343156528269586</c:v>
                </c:pt>
                <c:pt idx="6">
                  <c:v>0.38720719040885843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C48-4F75-BE0D-945215B07B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43265471"/>
        <c:axId val="1143253471"/>
      </c:scatterChart>
      <c:valAx>
        <c:axId val="1143265471"/>
        <c:scaling>
          <c:orientation val="minMax"/>
          <c:min val="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Peso corporal (kg)</a:t>
                </a:r>
              </a:p>
            </c:rich>
          </c:tx>
          <c:layout>
            <c:manualLayout>
              <c:xMode val="edge"/>
              <c:yMode val="edge"/>
              <c:x val="0.4253805955048125"/>
              <c:y val="0.926263009838260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1143253471"/>
        <c:crosses val="autoZero"/>
        <c:crossBetween val="midCat"/>
      </c:valAx>
      <c:valAx>
        <c:axId val="1143253471"/>
        <c:scaling>
          <c:orientation val="minMax"/>
          <c:max val="0.65000000000000013"/>
          <c:min val="0.35000000000000003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 dirty="0"/>
                  <a:t>Cu líquido para ganho (mg/dia)</a:t>
                </a:r>
              </a:p>
            </c:rich>
          </c:tx>
          <c:layout>
            <c:manualLayout>
              <c:xMode val="edge"/>
              <c:yMode val="edge"/>
              <c:x val="9.1446367271826451E-3"/>
              <c:y val="0.196937497681161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0.0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114326547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37249554514431"/>
          <c:y val="0.22906897780836902"/>
          <c:w val="0.74436547980756895"/>
          <c:h val="0.62082101659916789"/>
        </c:manualLayout>
      </c:layout>
      <c:scatterChart>
        <c:scatterStyle val="lineMarker"/>
        <c:varyColors val="0"/>
        <c:ser>
          <c:idx val="0"/>
          <c:order val="0"/>
          <c:tx>
            <c:strRef>
              <c:f>Planilha1!$B$20</c:f>
              <c:strCache>
                <c:ptCount val="1"/>
                <c:pt idx="0">
                  <c:v>Machos não castrados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rgbClr val="216BFF"/>
              </a:solidFill>
              <a:ln w="9525">
                <a:solidFill>
                  <a:srgbClr val="216BFF"/>
                </a:solidFill>
              </a:ln>
              <a:effectLst/>
            </c:spPr>
          </c:marker>
          <c:xVal>
            <c:numRef>
              <c:f>Planilha1!$A$21:$A$27</c:f>
              <c:numCache>
                <c:formatCode>General</c:formatCode>
                <c:ptCount val="7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30</c:v>
                </c:pt>
                <c:pt idx="5">
                  <c:v>35</c:v>
                </c:pt>
                <c:pt idx="6">
                  <c:v>40</c:v>
                </c:pt>
              </c:numCache>
            </c:numRef>
          </c:xVal>
          <c:yVal>
            <c:numRef>
              <c:f>Planilha1!$B$21:$B$27</c:f>
              <c:numCache>
                <c:formatCode>0.00</c:formatCode>
                <c:ptCount val="7"/>
                <c:pt idx="0">
                  <c:v>11.52230942884157</c:v>
                </c:pt>
                <c:pt idx="1">
                  <c:v>10.426090037424588</c:v>
                </c:pt>
                <c:pt idx="2">
                  <c:v>9.7594845018662379</c:v>
                </c:pt>
                <c:pt idx="3">
                  <c:v>9.2888139945782289</c:v>
                </c:pt>
                <c:pt idx="4">
                  <c:v>8.9290098525300206</c:v>
                </c:pt>
                <c:pt idx="5">
                  <c:v>8.6399566608125671</c:v>
                </c:pt>
                <c:pt idx="6">
                  <c:v>8.3996969873178031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94E-42A3-AE17-8815FBED5D71}"/>
            </c:ext>
          </c:extLst>
        </c:ser>
        <c:ser>
          <c:idx val="1"/>
          <c:order val="1"/>
          <c:tx>
            <c:strRef>
              <c:f>Planilha1!$C$20</c:f>
              <c:strCache>
                <c:ptCount val="1"/>
                <c:pt idx="0">
                  <c:v>Machos castrados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Planilha1!$A$21:$A$27</c:f>
              <c:numCache>
                <c:formatCode>General</c:formatCode>
                <c:ptCount val="7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30</c:v>
                </c:pt>
                <c:pt idx="5">
                  <c:v>35</c:v>
                </c:pt>
                <c:pt idx="6">
                  <c:v>40</c:v>
                </c:pt>
              </c:numCache>
            </c:numRef>
          </c:xVal>
          <c:yVal>
            <c:numRef>
              <c:f>Planilha1!$C$21:$C$27</c:f>
              <c:numCache>
                <c:formatCode>0.00</c:formatCode>
                <c:ptCount val="7"/>
                <c:pt idx="0">
                  <c:v>10.556886608070053</c:v>
                </c:pt>
                <c:pt idx="1">
                  <c:v>8.8871548122238089</c:v>
                </c:pt>
                <c:pt idx="2">
                  <c:v>7.9313277073865356</c:v>
                </c:pt>
                <c:pt idx="3">
                  <c:v>7.2841155190680791</c:v>
                </c:pt>
                <c:pt idx="4">
                  <c:v>6.8050243637271333</c:v>
                </c:pt>
                <c:pt idx="5">
                  <c:v>6.4300883317734163</c:v>
                </c:pt>
                <c:pt idx="6">
                  <c:v>6.1252517842179355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94E-42A3-AE17-8815FBED5D71}"/>
            </c:ext>
          </c:extLst>
        </c:ser>
        <c:ser>
          <c:idx val="2"/>
          <c:order val="2"/>
          <c:tx>
            <c:strRef>
              <c:f>Planilha1!$D$20</c:f>
              <c:strCache>
                <c:ptCount val="1"/>
                <c:pt idx="0">
                  <c:v>Fêmeas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Planilha1!$A$21:$A$27</c:f>
              <c:numCache>
                <c:formatCode>General</c:formatCode>
                <c:ptCount val="7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30</c:v>
                </c:pt>
                <c:pt idx="5">
                  <c:v>35</c:v>
                </c:pt>
                <c:pt idx="6">
                  <c:v>40</c:v>
                </c:pt>
              </c:numCache>
            </c:numRef>
          </c:xVal>
          <c:yVal>
            <c:numRef>
              <c:f>Planilha1!$D$21:$D$27</c:f>
              <c:numCache>
                <c:formatCode>0.00</c:formatCode>
                <c:ptCount val="7"/>
                <c:pt idx="0">
                  <c:v>7.1295754083044933</c:v>
                </c:pt>
                <c:pt idx="1">
                  <c:v>5.020268103494419</c:v>
                </c:pt>
                <c:pt idx="2">
                  <c:v>3.9815206389067312</c:v>
                </c:pt>
                <c:pt idx="3">
                  <c:v>3.3475813957165355</c:v>
                </c:pt>
                <c:pt idx="4">
                  <c:v>2.9142993905637113</c:v>
                </c:pt>
                <c:pt idx="5">
                  <c:v>2.5965107598573813</c:v>
                </c:pt>
                <c:pt idx="6">
                  <c:v>2.3518896931913464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94E-42A3-AE17-8815FBED5D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6090703"/>
        <c:axId val="875699007"/>
      </c:scatterChart>
      <c:valAx>
        <c:axId val="966090703"/>
        <c:scaling>
          <c:orientation val="minMax"/>
          <c:min val="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Peso corporal (kg)</a:t>
                </a:r>
              </a:p>
            </c:rich>
          </c:tx>
          <c:layout>
            <c:manualLayout>
              <c:xMode val="edge"/>
              <c:yMode val="edge"/>
              <c:x val="0.41678731269563313"/>
              <c:y val="0.932101122179954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875699007"/>
        <c:crosses val="autoZero"/>
        <c:crossBetween val="midCat"/>
      </c:valAx>
      <c:valAx>
        <c:axId val="875699007"/>
        <c:scaling>
          <c:orientation val="minMax"/>
          <c:max val="14"/>
          <c:min val="2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 dirty="0"/>
                  <a:t>Fe líquido para ganho (mg/dia)</a:t>
                </a:r>
              </a:p>
            </c:rich>
          </c:tx>
          <c:layout>
            <c:manualLayout>
              <c:xMode val="edge"/>
              <c:yMode val="edge"/>
              <c:x val="0"/>
              <c:y val="0.24037892778347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96609070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0.05776</cdr:x>
      <cdr:y>0.01283</cdr:y>
    </cdr:from>
    <cdr:to>
      <cdr:x>0.97468</cdr:x>
      <cdr:y>0.19851</cdr:y>
    </cdr:to>
    <cdr:sp macro="" textlink="">
      <cdr:nvSpPr>
        <cdr:cNvPr id="2" name="CaixaDeTexto 1">
          <a:extLst xmlns:a="http://schemas.openxmlformats.org/drawingml/2006/main">
            <a:ext uri="{FF2B5EF4-FFF2-40B4-BE49-F238E27FC236}">
              <a16:creationId xmlns:a16="http://schemas.microsoft.com/office/drawing/2014/main" id="{0B0810D5-8546-EA9F-8899-E754F2AD3B4A}"/>
            </a:ext>
          </a:extLst>
        </cdr:cNvPr>
        <cdr:cNvSpPr txBox="1"/>
      </cdr:nvSpPr>
      <cdr:spPr>
        <a:xfrm xmlns:a="http://schemas.openxmlformats.org/drawingml/2006/main">
          <a:off x="370091" y="73740"/>
          <a:ext cx="5874582" cy="10672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800" b="0" dirty="0">
              <a:latin typeface="Arial" panose="020B0604020202020204" pitchFamily="34" charset="0"/>
              <a:cs typeface="Arial" panose="020B0604020202020204" pitchFamily="34" charset="0"/>
            </a:rPr>
            <a:t>M</a:t>
          </a:r>
          <a:r>
            <a:rPr lang="pt-BR" sz="1800" b="0" baseline="0" dirty="0"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pt-BR" sz="1800" b="0" baseline="0" dirty="0" err="1"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pt-BR" sz="1800" b="0" dirty="0" err="1">
              <a:latin typeface="Arial" panose="020B0604020202020204" pitchFamily="34" charset="0"/>
              <a:cs typeface="Arial" panose="020B0604020202020204" pitchFamily="34" charset="0"/>
            </a:rPr>
            <a:t>g</a:t>
          </a:r>
          <a:r>
            <a:rPr lang="pt-BR" sz="1800" b="0" dirty="0">
              <a:latin typeface="Arial" panose="020B0604020202020204" pitchFamily="34" charset="0"/>
              <a:cs typeface="Arial" panose="020B0604020202020204" pitchFamily="34" charset="0"/>
            </a:rPr>
            <a:t> = GPCVZ × [(9,29) </a:t>
          </a:r>
          <a:r>
            <a:rPr lang="pt-BR" sz="18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× PCVZ</a:t>
          </a:r>
          <a:r>
            <a:rPr lang="pt-BR" sz="1800" b="0" baseline="300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-0.2057</a:t>
          </a:r>
          <a:r>
            <a:rPr lang="pt-BR" sz="18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] =</a:t>
          </a:r>
          <a:r>
            <a:rPr lang="pt-BR" sz="1800" dirty="0"/>
            <a:t>0,66 g/d</a:t>
          </a:r>
          <a:endParaRPr lang="pt-BR" sz="1800" b="0" baseline="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lvl="0" algn="ctr">
            <a:defRPr/>
          </a:pPr>
          <a:r>
            <a:rPr lang="pt-BR" sz="18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C</a:t>
          </a:r>
          <a:r>
            <a:rPr lang="pt-BR" sz="1800" b="0" baseline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pt-BR" sz="1800" b="0" baseline="0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pt-BR" sz="1800" b="0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g</a:t>
          </a:r>
          <a:r>
            <a:rPr lang="pt-BR" sz="18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= GPCVZ × [(8,65) × PCVZ</a:t>
          </a:r>
          <a:r>
            <a:rPr lang="pt-BR" sz="1800" b="0" baseline="300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-0.1317</a:t>
          </a:r>
          <a:r>
            <a:rPr lang="pt-BR" sz="18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] =</a:t>
          </a:r>
          <a:r>
            <a:rPr lang="pt-BR" sz="1800" dirty="0"/>
            <a:t>0,78 g/d</a:t>
          </a:r>
          <a:endParaRPr lang="pt-BR" sz="1800" b="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lvl="0" algn="ctr">
            <a:defRPr/>
          </a:pPr>
          <a:r>
            <a:rPr lang="pt-BR" sz="18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F</a:t>
          </a:r>
          <a:r>
            <a:rPr lang="pt-BR" sz="1800" b="0" baseline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pt-BR" sz="1800" b="0" baseline="0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pt-BR" sz="1800" b="0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g</a:t>
          </a:r>
          <a:r>
            <a:rPr lang="pt-BR" sz="18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= GPCVZ × [(9,16) × PCVZ</a:t>
          </a:r>
          <a:r>
            <a:rPr lang="pt-BR" sz="1800" b="0" baseline="300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-0.1627</a:t>
          </a:r>
          <a:r>
            <a:rPr lang="pt-BR" sz="18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] =</a:t>
          </a:r>
          <a:r>
            <a:rPr lang="pt-BR" sz="1800" dirty="0"/>
            <a:t>0,75 g/d</a:t>
          </a:r>
          <a:endParaRPr lang="pt-BR" sz="1800" b="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0.17581</cdr:y>
    </cdr:to>
    <cdr:sp macro="" textlink="">
      <cdr:nvSpPr>
        <cdr:cNvPr id="2" name="CaixaDeTexto 1">
          <a:extLst xmlns:a="http://schemas.openxmlformats.org/drawingml/2006/main">
            <a:ext uri="{FF2B5EF4-FFF2-40B4-BE49-F238E27FC236}">
              <a16:creationId xmlns:a16="http://schemas.microsoft.com/office/drawing/2014/main" id="{FFFDADAA-D81B-93D2-0139-3899E6A0CC5F}"/>
            </a:ext>
          </a:extLst>
        </cdr:cNvPr>
        <cdr:cNvSpPr txBox="1"/>
      </cdr:nvSpPr>
      <cdr:spPr>
        <a:xfrm xmlns:a="http://schemas.openxmlformats.org/drawingml/2006/main">
          <a:off x="0" y="0"/>
          <a:ext cx="5743075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800" dirty="0">
              <a:latin typeface="Arial" panose="020B0604020202020204" pitchFamily="34" charset="0"/>
              <a:cs typeface="Arial" panose="020B0604020202020204" pitchFamily="34" charset="0"/>
            </a:rPr>
            <a:t>M</a:t>
          </a:r>
          <a:r>
            <a:rPr lang="pt-BR" sz="1800" baseline="0" dirty="0"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pt-BR" sz="1800" baseline="0" dirty="0" err="1">
              <a:latin typeface="Arial" panose="020B0604020202020204" pitchFamily="34" charset="0"/>
              <a:cs typeface="Arial" panose="020B0604020202020204" pitchFamily="34" charset="0"/>
            </a:rPr>
            <a:t>Cr</a:t>
          </a:r>
          <a:r>
            <a:rPr lang="pt-BR" sz="1800" dirty="0" err="1">
              <a:latin typeface="Arial" panose="020B0604020202020204" pitchFamily="34" charset="0"/>
              <a:cs typeface="Arial" panose="020B0604020202020204" pitchFamily="34" charset="0"/>
            </a:rPr>
            <a:t>g</a:t>
          </a:r>
          <a:r>
            <a:rPr lang="pt-BR" sz="1800" dirty="0">
              <a:latin typeface="Arial" panose="020B0604020202020204" pitchFamily="34" charset="0"/>
              <a:cs typeface="Arial" panose="020B0604020202020204" pitchFamily="34" charset="0"/>
            </a:rPr>
            <a:t> = GPCVZ × [(1,32) </a:t>
          </a: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× PCVZ</a:t>
          </a:r>
          <a:r>
            <a:rPr lang="pt-BR" sz="1800" baseline="300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0,305</a:t>
          </a: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] = 0,46</a:t>
          </a:r>
          <a:endParaRPr lang="pt-BR" sz="1800" baseline="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lvl="0" algn="ctr">
            <a:defRPr/>
          </a:pPr>
          <a:r>
            <a:rPr lang="pt-BR" sz="1800" baseline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C: </a:t>
          </a:r>
          <a:r>
            <a:rPr lang="pt-BR" sz="1800" dirty="0" err="1">
              <a:latin typeface="Arial" panose="020B0604020202020204" pitchFamily="34" charset="0"/>
              <a:cs typeface="Arial" panose="020B0604020202020204" pitchFamily="34" charset="0"/>
            </a:rPr>
            <a:t>Crg</a:t>
          </a: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= GPCVZ × [(</a:t>
          </a:r>
          <a:r>
            <a:rPr lang="pt-BR" sz="1800" dirty="0">
              <a:latin typeface="Arial" panose="020B0604020202020204" pitchFamily="34" charset="0"/>
              <a:cs typeface="Arial" panose="020B0604020202020204" pitchFamily="34" charset="0"/>
            </a:rPr>
            <a:t>1,1</a:t>
          </a: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7) × PCVZ</a:t>
          </a:r>
          <a:r>
            <a:rPr lang="pt-BR" sz="1800" baseline="300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0,39</a:t>
          </a: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]   = 0,54</a:t>
          </a:r>
        </a:p>
        <a:p xmlns:a="http://schemas.openxmlformats.org/drawingml/2006/main">
          <a:pPr lvl="0" algn="ctr">
            <a:defRPr/>
          </a:pP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F</a:t>
          </a:r>
          <a:r>
            <a:rPr lang="pt-BR" sz="1800" baseline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pt-BR" sz="1800" dirty="0" err="1">
              <a:latin typeface="Arial" panose="020B0604020202020204" pitchFamily="34" charset="0"/>
              <a:cs typeface="Arial" panose="020B0604020202020204" pitchFamily="34" charset="0"/>
            </a:rPr>
            <a:t>Crg</a:t>
          </a: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= GPCVZ × [(3,67) × PCVZ</a:t>
          </a:r>
          <a:r>
            <a:rPr lang="pt-BR" sz="1800" baseline="300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-0,6311</a:t>
          </a:r>
          <a:r>
            <a:rPr lang="pt-BR" sz="1800" b="0" dirty="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] = 0,07</a:t>
          </a:r>
          <a:endParaRPr lang="pt-BR" sz="1800" b="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0.0382</cdr:x>
      <cdr:y>0.02443</cdr:y>
    </cdr:from>
    <cdr:to>
      <cdr:x>0.94894</cdr:x>
      <cdr:y>0.23568</cdr:y>
    </cdr:to>
    <cdr:sp macro="" textlink="">
      <cdr:nvSpPr>
        <cdr:cNvPr id="2" name="CaixaDeTexto 1">
          <a:extLst xmlns:a="http://schemas.openxmlformats.org/drawingml/2006/main">
            <a:ext uri="{FF2B5EF4-FFF2-40B4-BE49-F238E27FC236}">
              <a16:creationId xmlns:a16="http://schemas.microsoft.com/office/drawing/2014/main" id="{C3FC7B13-0033-DEAA-6C95-58F70D406610}"/>
            </a:ext>
          </a:extLst>
        </cdr:cNvPr>
        <cdr:cNvSpPr txBox="1"/>
      </cdr:nvSpPr>
      <cdr:spPr>
        <a:xfrm xmlns:a="http://schemas.openxmlformats.org/drawingml/2006/main">
          <a:off x="220089" y="127604"/>
          <a:ext cx="5247078" cy="11036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pt-BR" sz="1800" b="0" dirty="0">
              <a:latin typeface="Arial" panose="020B0604020202020204" pitchFamily="34" charset="0"/>
              <a:cs typeface="Arial" panose="020B0604020202020204" pitchFamily="34" charset="0"/>
            </a:rPr>
            <a:t>M</a:t>
          </a:r>
          <a:r>
            <a:rPr lang="pt-BR" sz="1800" b="0" baseline="0" dirty="0"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pt-BR" sz="1800" b="0" dirty="0" err="1">
              <a:latin typeface="Arial" panose="020B0604020202020204" pitchFamily="34" charset="0"/>
              <a:cs typeface="Arial" panose="020B0604020202020204" pitchFamily="34" charset="0"/>
            </a:rPr>
            <a:t>Cag</a:t>
          </a:r>
          <a:r>
            <a:rPr lang="pt-BR" sz="1800" b="0" dirty="0">
              <a:latin typeface="Arial" panose="020B0604020202020204" pitchFamily="34" charset="0"/>
              <a:cs typeface="Arial" panose="020B0604020202020204" pitchFamily="34" charset="0"/>
            </a:rPr>
            <a:t> = GPCVZ × [(17,03) </a:t>
          </a:r>
          <a:r>
            <a:rPr lang="pt-BR" sz="1800" b="0" dirty="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× PCVZ</a:t>
          </a:r>
          <a:r>
            <a:rPr lang="pt-BR" sz="1800" b="0" baseline="30000" dirty="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-0.1652</a:t>
          </a:r>
          <a:r>
            <a:rPr lang="pt-BR" sz="1800" b="0" dirty="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] =</a:t>
          </a:r>
          <a:r>
            <a:rPr lang="pt-BR" sz="1400" dirty="0">
              <a:latin typeface="Arial" panose="020B0604020202020204" pitchFamily="34" charset="0"/>
              <a:cs typeface="Arial" panose="020B0604020202020204" pitchFamily="34" charset="0"/>
            </a:rPr>
            <a:t>1,38g</a:t>
          </a:r>
          <a:r>
            <a:rPr lang="pt-BR" sz="1800" dirty="0">
              <a:latin typeface="Arial" panose="020B0604020202020204" pitchFamily="34" charset="0"/>
              <a:cs typeface="Arial" panose="020B0604020202020204" pitchFamily="34" charset="0"/>
            </a:rPr>
            <a:t>/d</a:t>
          </a:r>
          <a:endParaRPr lang="pt-BR" sz="1800" b="0" baseline="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algn="ctr">
            <a:defRPr/>
          </a:pPr>
          <a:r>
            <a:rPr lang="pt-BR" sz="18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C</a:t>
          </a:r>
          <a:r>
            <a:rPr lang="pt-BR" sz="1800" b="0" baseline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pt-BR" sz="1800" b="0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Cag</a:t>
          </a:r>
          <a:r>
            <a:rPr lang="pt-BR" sz="18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= GPCVZ × [(16.75) × PCVZ</a:t>
          </a:r>
          <a:r>
            <a:rPr lang="pt-BR" sz="1800" b="0" baseline="300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-0.1192</a:t>
          </a:r>
          <a:r>
            <a:rPr lang="pt-BR" sz="18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]  =</a:t>
          </a:r>
          <a:r>
            <a:rPr lang="pt-BR" sz="1400" dirty="0">
              <a:latin typeface="Arial" panose="020B0604020202020204" pitchFamily="34" charset="0"/>
              <a:cs typeface="Arial" panose="020B0604020202020204" pitchFamily="34" charset="0"/>
            </a:rPr>
            <a:t>1,57g</a:t>
          </a:r>
          <a:r>
            <a:rPr lang="pt-BR" sz="1800" dirty="0">
              <a:latin typeface="Arial" panose="020B0604020202020204" pitchFamily="34" charset="0"/>
              <a:cs typeface="Arial" panose="020B0604020202020204" pitchFamily="34" charset="0"/>
            </a:rPr>
            <a:t>/d</a:t>
          </a:r>
        </a:p>
        <a:p xmlns:a="http://schemas.openxmlformats.org/drawingml/2006/main">
          <a:pPr lvl="0" algn="ctr">
            <a:defRPr/>
          </a:pPr>
          <a:r>
            <a:rPr lang="pt-BR" sz="18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F</a:t>
          </a:r>
          <a:r>
            <a:rPr lang="pt-BR" sz="1800" b="0" baseline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pt-BR" sz="1800" b="0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Cag</a:t>
          </a:r>
          <a:r>
            <a:rPr lang="pt-BR" sz="18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= GPCVZ × [(17.52) × PCVZ</a:t>
          </a:r>
          <a:r>
            <a:rPr lang="pt-BR" sz="1800" b="0" baseline="300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-0.1465</a:t>
          </a:r>
          <a:r>
            <a:rPr lang="pt-BR" sz="18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] =</a:t>
          </a:r>
          <a:r>
            <a:rPr lang="pt-BR" sz="1400" dirty="0">
              <a:latin typeface="Arial" panose="020B0604020202020204" pitchFamily="34" charset="0"/>
              <a:cs typeface="Arial" panose="020B0604020202020204" pitchFamily="34" charset="0"/>
            </a:rPr>
            <a:t>1,51 g/d</a:t>
          </a:r>
          <a:endParaRPr lang="pt-BR" sz="1400" b="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0.01146</cdr:y>
    </cdr:from>
    <cdr:to>
      <cdr:x>1</cdr:x>
      <cdr:y>0.29381</cdr:y>
    </cdr:to>
    <cdr:sp macro="" textlink="">
      <cdr:nvSpPr>
        <cdr:cNvPr id="2" name="CaixaDeTexto 1">
          <a:extLst xmlns:a="http://schemas.openxmlformats.org/drawingml/2006/main">
            <a:ext uri="{FF2B5EF4-FFF2-40B4-BE49-F238E27FC236}">
              <a16:creationId xmlns:a16="http://schemas.microsoft.com/office/drawing/2014/main" id="{DE51132D-650B-5BA7-C1FE-72C80C968E0C}"/>
            </a:ext>
          </a:extLst>
        </cdr:cNvPr>
        <cdr:cNvSpPr txBox="1"/>
      </cdr:nvSpPr>
      <cdr:spPr>
        <a:xfrm xmlns:a="http://schemas.openxmlformats.org/drawingml/2006/main">
          <a:off x="0" y="54554"/>
          <a:ext cx="6618646" cy="13442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800" b="0" dirty="0">
              <a:latin typeface="Arial" panose="020B0604020202020204" pitchFamily="34" charset="0"/>
              <a:cs typeface="Arial" panose="020B0604020202020204" pitchFamily="34" charset="0"/>
            </a:rPr>
            <a:t>M</a:t>
          </a:r>
          <a:r>
            <a:rPr lang="pt-BR" sz="1800" b="0" baseline="0" dirty="0">
              <a:latin typeface="Arial" panose="020B0604020202020204" pitchFamily="34" charset="0"/>
              <a:cs typeface="Arial" panose="020B0604020202020204" pitchFamily="34" charset="0"/>
            </a:rPr>
            <a:t>: Mg</a:t>
          </a:r>
          <a:r>
            <a:rPr lang="pt-BR" sz="1800" b="0" dirty="0">
              <a:latin typeface="Arial" panose="020B0604020202020204" pitchFamily="34" charset="0"/>
              <a:cs typeface="Arial" panose="020B0604020202020204" pitchFamily="34" charset="0"/>
            </a:rPr>
            <a:t>= GPCVZ × [(0,45) </a:t>
          </a:r>
          <a:r>
            <a:rPr lang="pt-BR" sz="1800" b="0" dirty="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× PCVZ</a:t>
          </a:r>
          <a:r>
            <a:rPr lang="pt-BR" sz="1800" b="0" baseline="30000" dirty="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-0,0847</a:t>
          </a:r>
          <a:r>
            <a:rPr lang="pt-BR" sz="1800" b="0" dirty="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] </a:t>
          </a:r>
          <a:r>
            <a:rPr lang="pt-BR" sz="1600" b="0" dirty="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= </a:t>
          </a:r>
          <a:r>
            <a:rPr lang="pt-BR" sz="1600" dirty="0"/>
            <a:t>0,047 g/d</a:t>
          </a:r>
          <a:endParaRPr lang="pt-BR" sz="1600" b="0" baseline="0" dirty="0">
            <a:effectLst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 xmlns:a="http://schemas.openxmlformats.org/drawingml/2006/main">
          <a:pPr lvl="0" algn="ctr">
            <a:defRPr/>
          </a:pPr>
          <a:r>
            <a:rPr lang="pt-BR" sz="1800" b="0" dirty="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</a:t>
          </a:r>
          <a:r>
            <a:rPr lang="pt-BR" sz="1800" b="0" baseline="0" dirty="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: M</a:t>
          </a:r>
          <a:r>
            <a:rPr lang="pt-BR" sz="1800" b="0" dirty="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g = GPCVZ × [(0,39) × PCVZ</a:t>
          </a:r>
          <a:r>
            <a:rPr lang="pt-BR" sz="1800" b="0" baseline="30000" dirty="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0,048</a:t>
          </a:r>
          <a:r>
            <a:rPr lang="pt-BR" sz="1800" b="0" dirty="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]   </a:t>
          </a:r>
          <a:r>
            <a:rPr lang="pt-BR" sz="16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= </a:t>
          </a:r>
          <a:r>
            <a:rPr lang="pt-BR" sz="1600" dirty="0"/>
            <a:t>0,062 g/d</a:t>
          </a:r>
          <a:endParaRPr lang="pt-BR" sz="1600" b="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lvl="0" algn="ctr">
            <a:defRPr/>
          </a:pPr>
          <a:r>
            <a:rPr lang="pt-BR" sz="1800" b="0" dirty="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F</a:t>
          </a:r>
          <a:r>
            <a:rPr lang="pt-BR" sz="1800" b="0" baseline="0" dirty="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: M</a:t>
          </a:r>
          <a:r>
            <a:rPr lang="pt-BR" sz="1800" b="0" dirty="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g = GPCVZ × [(0,45) × PCVZ</a:t>
          </a:r>
          <a:r>
            <a:rPr lang="pt-BR" sz="1800" b="0" baseline="30000" dirty="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-0.0649</a:t>
          </a:r>
          <a:r>
            <a:rPr lang="pt-BR" sz="1800" b="0" dirty="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] </a:t>
          </a:r>
          <a:r>
            <a:rPr lang="pt-BR" sz="16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= </a:t>
          </a:r>
          <a:r>
            <a:rPr lang="pt-BR" sz="1600" dirty="0"/>
            <a:t>0,050 g/d</a:t>
          </a:r>
          <a:endParaRPr lang="pt-BR" sz="1600" b="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0.00117</cdr:x>
      <cdr:y>0.01177</cdr:y>
    </cdr:from>
    <cdr:to>
      <cdr:x>1</cdr:x>
      <cdr:y>0.16554</cdr:y>
    </cdr:to>
    <cdr:sp macro="" textlink="">
      <cdr:nvSpPr>
        <cdr:cNvPr id="2" name="CaixaDeTexto 1">
          <a:extLst xmlns:a="http://schemas.openxmlformats.org/drawingml/2006/main">
            <a:ext uri="{FF2B5EF4-FFF2-40B4-BE49-F238E27FC236}">
              <a16:creationId xmlns:a16="http://schemas.microsoft.com/office/drawing/2014/main" id="{E9F22049-8384-BA07-3C62-D20F4054EDF3}"/>
            </a:ext>
          </a:extLst>
        </cdr:cNvPr>
        <cdr:cNvSpPr txBox="1"/>
      </cdr:nvSpPr>
      <cdr:spPr>
        <a:xfrm xmlns:a="http://schemas.openxmlformats.org/drawingml/2006/main">
          <a:off x="6508" y="58255"/>
          <a:ext cx="5556018" cy="7610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800" dirty="0">
              <a:latin typeface="Arial" panose="020B0604020202020204" pitchFamily="34" charset="0"/>
              <a:cs typeface="Arial" panose="020B0604020202020204" pitchFamily="34" charset="0"/>
            </a:rPr>
            <a:t>M</a:t>
          </a:r>
          <a:r>
            <a:rPr lang="pt-BR" sz="1800" baseline="0" dirty="0"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pt-BR" sz="1800" baseline="0" dirty="0" err="1">
              <a:latin typeface="Arial" panose="020B0604020202020204" pitchFamily="34" charset="0"/>
              <a:cs typeface="Arial" panose="020B0604020202020204" pitchFamily="34" charset="0"/>
            </a:rPr>
            <a:t>Na</a:t>
          </a:r>
          <a:r>
            <a:rPr lang="pt-BR" sz="1800" dirty="0" err="1">
              <a:latin typeface="Arial" panose="020B0604020202020204" pitchFamily="34" charset="0"/>
              <a:cs typeface="Arial" panose="020B0604020202020204" pitchFamily="34" charset="0"/>
            </a:rPr>
            <a:t>g</a:t>
          </a:r>
          <a:r>
            <a:rPr lang="pt-BR" sz="1800" dirty="0">
              <a:latin typeface="Arial" panose="020B0604020202020204" pitchFamily="34" charset="0"/>
              <a:cs typeface="Arial" panose="020B0604020202020204" pitchFamily="34" charset="0"/>
            </a:rPr>
            <a:t> = GPCVZ × [(1,67) </a:t>
          </a: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× PCVZ</a:t>
          </a:r>
          <a:r>
            <a:rPr lang="pt-BR" sz="1800" baseline="300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-0,1622</a:t>
          </a: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] </a:t>
          </a:r>
          <a:r>
            <a:rPr lang="pt-BR" sz="16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=</a:t>
          </a:r>
          <a:endParaRPr lang="pt-BR" sz="1600" baseline="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C</a:t>
          </a:r>
          <a:r>
            <a:rPr lang="pt-BR" sz="1800" baseline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pt-BR" sz="1800" baseline="0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Na</a:t>
          </a:r>
          <a:r>
            <a:rPr lang="pt-BR" sz="1800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g</a:t>
          </a: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= GPCVZ × [(1,23) × PCVZ</a:t>
          </a:r>
          <a:r>
            <a:rPr lang="pt-BR" sz="1800" baseline="300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0,031</a:t>
          </a: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]  </a:t>
          </a:r>
          <a:r>
            <a:rPr lang="pt-BR" sz="16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=</a:t>
          </a:r>
        </a:p>
        <a:p xmlns:a="http://schemas.openxmlformats.org/drawingml/2006/main">
          <a:pPr lvl="0" algn="ctr">
            <a:defRPr/>
          </a:pP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F</a:t>
          </a:r>
          <a:r>
            <a:rPr lang="pt-BR" sz="1800" baseline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pt-BR" sz="1800" baseline="0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Na</a:t>
          </a:r>
          <a:r>
            <a:rPr lang="pt-BR" sz="1800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g</a:t>
          </a: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= GPCVZ × [(1,03) × PCVZ</a:t>
          </a:r>
          <a:r>
            <a:rPr lang="pt-BR" sz="1800" baseline="300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0,184</a:t>
          </a: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] </a:t>
          </a:r>
          <a:r>
            <a:rPr lang="pt-BR" sz="16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= </a:t>
          </a:r>
          <a:r>
            <a:rPr lang="pt-BR" sz="1600" dirty="0"/>
            <a:t>0,458 g/dia</a:t>
          </a:r>
          <a:endParaRPr lang="pt-BR" sz="16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0.03392</cdr:y>
    </cdr:from>
    <cdr:to>
      <cdr:x>1</cdr:x>
      <cdr:y>0.14436</cdr:y>
    </cdr:to>
    <cdr:sp macro="" textlink="">
      <cdr:nvSpPr>
        <cdr:cNvPr id="2" name="CaixaDeTexto 1">
          <a:extLst xmlns:a="http://schemas.openxmlformats.org/drawingml/2006/main">
            <a:ext uri="{FF2B5EF4-FFF2-40B4-BE49-F238E27FC236}">
              <a16:creationId xmlns:a16="http://schemas.microsoft.com/office/drawing/2014/main" id="{EBF1BDB2-DE93-51AD-3498-491005DDA4AF}"/>
            </a:ext>
          </a:extLst>
        </cdr:cNvPr>
        <cdr:cNvSpPr txBox="1"/>
      </cdr:nvSpPr>
      <cdr:spPr>
        <a:xfrm xmlns:a="http://schemas.openxmlformats.org/drawingml/2006/main">
          <a:off x="0" y="167886"/>
          <a:ext cx="5768164" cy="5466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800" b="1" baseline="0" dirty="0">
              <a:latin typeface="Arial" panose="020B0604020202020204" pitchFamily="34" charset="0"/>
              <a:cs typeface="Arial" panose="020B0604020202020204" pitchFamily="34" charset="0"/>
            </a:rPr>
            <a:t>K</a:t>
          </a:r>
          <a:r>
            <a:rPr lang="pt-BR" sz="1800" b="1" dirty="0">
              <a:latin typeface="Arial" panose="020B0604020202020204" pitchFamily="34" charset="0"/>
              <a:cs typeface="Arial" panose="020B0604020202020204" pitchFamily="34" charset="0"/>
            </a:rPr>
            <a:t>g = GPCVZ × [(1,96) </a:t>
          </a:r>
          <a:r>
            <a:rPr lang="pt-BR" sz="1800" b="1" dirty="0">
              <a:effectLst/>
              <a:latin typeface="Arial" panose="020B0604020202020204" pitchFamily="34" charset="0"/>
              <a:cs typeface="Arial" panose="020B0604020202020204" pitchFamily="34" charset="0"/>
            </a:rPr>
            <a:t>× PCVZ</a:t>
          </a:r>
          <a:r>
            <a:rPr lang="pt-BR" sz="1800" b="1" baseline="300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-0,0102</a:t>
          </a:r>
          <a:r>
            <a:rPr lang="pt-BR" sz="1800" b="0" dirty="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] =0,</a:t>
          </a:r>
          <a:r>
            <a:rPr lang="pt-BR" sz="1800" dirty="0"/>
            <a:t>258 g/dia</a:t>
          </a:r>
          <a:endParaRPr lang="pt-BR" sz="1800" b="0" dirty="0">
            <a:effectLst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0.06107</cdr:y>
    </cdr:from>
    <cdr:to>
      <cdr:x>1</cdr:x>
      <cdr:y>0.16361</cdr:y>
    </cdr:to>
    <cdr:sp macro="" textlink="">
      <cdr:nvSpPr>
        <cdr:cNvPr id="2" name="CaixaDeTexto 1">
          <a:extLst xmlns:a="http://schemas.openxmlformats.org/drawingml/2006/main">
            <a:ext uri="{FF2B5EF4-FFF2-40B4-BE49-F238E27FC236}">
              <a16:creationId xmlns:a16="http://schemas.microsoft.com/office/drawing/2014/main" id="{F11896B2-293D-92EE-6DA9-0622847DB078}"/>
            </a:ext>
          </a:extLst>
        </cdr:cNvPr>
        <cdr:cNvSpPr txBox="1"/>
      </cdr:nvSpPr>
      <cdr:spPr>
        <a:xfrm xmlns:a="http://schemas.openxmlformats.org/drawingml/2006/main">
          <a:off x="0" y="306144"/>
          <a:ext cx="5510115" cy="5140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800" baseline="0" dirty="0" err="1">
              <a:latin typeface="Arial" panose="020B0604020202020204" pitchFamily="34" charset="0"/>
              <a:cs typeface="Arial" panose="020B0604020202020204" pitchFamily="34" charset="0"/>
            </a:rPr>
            <a:t>Cu</a:t>
          </a:r>
          <a:r>
            <a:rPr lang="pt-BR" sz="1800" dirty="0" err="1">
              <a:latin typeface="Arial" panose="020B0604020202020204" pitchFamily="34" charset="0"/>
              <a:cs typeface="Arial" panose="020B0604020202020204" pitchFamily="34" charset="0"/>
            </a:rPr>
            <a:t>g</a:t>
          </a:r>
          <a:r>
            <a:rPr lang="pt-BR" sz="1800" dirty="0">
              <a:latin typeface="Arial" panose="020B0604020202020204" pitchFamily="34" charset="0"/>
              <a:cs typeface="Arial" panose="020B0604020202020204" pitchFamily="34" charset="0"/>
            </a:rPr>
            <a:t> = GPCVZ × [(7,64) </a:t>
          </a: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× PCVZ</a:t>
          </a:r>
          <a:r>
            <a:rPr lang="pt-BR" sz="1800" baseline="300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-0,2876</a:t>
          </a: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] </a:t>
          </a:r>
          <a:r>
            <a:rPr lang="pt-BR" sz="16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= </a:t>
          </a:r>
          <a:r>
            <a:rPr lang="pt-BR" sz="1600" dirty="0"/>
            <a:t>0,42 mg/dia</a:t>
          </a:r>
          <a:endParaRPr lang="pt-BR" sz="1600" b="0" baseline="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0.04349</cdr:x>
      <cdr:y>0.01852</cdr:y>
    </cdr:from>
    <cdr:to>
      <cdr:x>1</cdr:x>
      <cdr:y>0.20498</cdr:y>
    </cdr:to>
    <cdr:sp macro="" textlink="">
      <cdr:nvSpPr>
        <cdr:cNvPr id="2" name="CaixaDeTexto 1">
          <a:extLst xmlns:a="http://schemas.openxmlformats.org/drawingml/2006/main">
            <a:ext uri="{FF2B5EF4-FFF2-40B4-BE49-F238E27FC236}">
              <a16:creationId xmlns:a16="http://schemas.microsoft.com/office/drawing/2014/main" id="{2F2E3D2B-4138-6D5A-3EDE-BA1FF4CF79E5}"/>
            </a:ext>
          </a:extLst>
        </cdr:cNvPr>
        <cdr:cNvSpPr txBox="1"/>
      </cdr:nvSpPr>
      <cdr:spPr>
        <a:xfrm xmlns:a="http://schemas.openxmlformats.org/drawingml/2006/main">
          <a:off x="284711" y="78152"/>
          <a:ext cx="6261863" cy="7868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800" dirty="0">
              <a:latin typeface="Arial" panose="020B0604020202020204" pitchFamily="34" charset="0"/>
              <a:cs typeface="Arial" panose="020B0604020202020204" pitchFamily="34" charset="0"/>
            </a:rPr>
            <a:t>M</a:t>
          </a:r>
          <a:r>
            <a:rPr lang="pt-BR" sz="1800" baseline="0" dirty="0"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pt-BR" sz="1800" baseline="0" dirty="0" err="1">
              <a:latin typeface="Arial" panose="020B0604020202020204" pitchFamily="34" charset="0"/>
              <a:cs typeface="Arial" panose="020B0604020202020204" pitchFamily="34" charset="0"/>
            </a:rPr>
            <a:t>Fe</a:t>
          </a:r>
          <a:r>
            <a:rPr lang="pt-BR" sz="1800" dirty="0" err="1">
              <a:latin typeface="Arial" panose="020B0604020202020204" pitchFamily="34" charset="0"/>
              <a:cs typeface="Arial" panose="020B0604020202020204" pitchFamily="34" charset="0"/>
            </a:rPr>
            <a:t>g</a:t>
          </a:r>
          <a:r>
            <a:rPr lang="pt-BR" sz="1800" dirty="0">
              <a:latin typeface="Arial" panose="020B0604020202020204" pitchFamily="34" charset="0"/>
              <a:cs typeface="Arial" panose="020B0604020202020204" pitchFamily="34" charset="0"/>
            </a:rPr>
            <a:t> = GPCVZ × [(121,72) </a:t>
          </a: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× PCVZ</a:t>
          </a:r>
          <a:r>
            <a:rPr lang="pt-BR" sz="1800" baseline="300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-0,1976</a:t>
          </a: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] </a:t>
          </a:r>
          <a:r>
            <a:rPr lang="pt-BR" sz="16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= </a:t>
          </a:r>
          <a:r>
            <a:rPr lang="pt-BR" sz="1600" dirty="0"/>
            <a:t>8,93</a:t>
          </a:r>
          <a:r>
            <a:rPr lang="pt-BR" sz="16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mg/d</a:t>
          </a:r>
          <a:endParaRPr lang="pt-BR" sz="1600" baseline="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lvl="0" algn="ctr">
            <a:defRPr/>
          </a:pPr>
          <a:r>
            <a:rPr lang="pt-BR" sz="1800" dirty="0">
              <a:latin typeface="Arial" panose="020B0604020202020204" pitchFamily="34" charset="0"/>
              <a:cs typeface="Arial" panose="020B0604020202020204" pitchFamily="34" charset="0"/>
            </a:rPr>
            <a:t>C</a:t>
          </a:r>
          <a:r>
            <a:rPr lang="pt-BR" sz="1800" baseline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pt-BR" sz="1800" baseline="0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Fe</a:t>
          </a:r>
          <a:r>
            <a:rPr lang="pt-BR" sz="1800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g</a:t>
          </a: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= GPCVZ × [(144,80) × PCVZ</a:t>
          </a:r>
          <a:r>
            <a:rPr lang="pt-BR" sz="1800" baseline="300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-0,3403</a:t>
          </a: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] </a:t>
          </a:r>
          <a:r>
            <a:rPr lang="pt-BR" sz="16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= </a:t>
          </a:r>
          <a:r>
            <a:rPr lang="pt-BR" sz="1600" dirty="0"/>
            <a:t>6,81 mg/d</a:t>
          </a:r>
          <a:endParaRPr lang="pt-BR" sz="16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lvl="0" algn="ctr">
            <a:defRPr/>
          </a:pP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F</a:t>
          </a:r>
          <a:r>
            <a:rPr lang="pt-BR" sz="1800" baseline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pt-BR" sz="1800" baseline="0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Fe</a:t>
          </a:r>
          <a:r>
            <a:rPr lang="pt-BR" sz="1800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g</a:t>
          </a: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= GPCVZ × [(186,57) × PCVZ</a:t>
          </a:r>
          <a:r>
            <a:rPr lang="pt-BR" sz="1800" baseline="300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-0,6933</a:t>
          </a: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] </a:t>
          </a:r>
          <a:r>
            <a:rPr lang="pt-BR" sz="16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= </a:t>
          </a:r>
          <a:r>
            <a:rPr lang="pt-BR" sz="1600" dirty="0"/>
            <a:t>2,91 mg/d</a:t>
          </a:r>
          <a:endParaRPr lang="pt-BR" sz="16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0.00423</cdr:x>
      <cdr:y>0.02385</cdr:y>
    </cdr:from>
    <cdr:to>
      <cdr:x>1</cdr:x>
      <cdr:y>0.19537</cdr:y>
    </cdr:to>
    <cdr:sp macro="" textlink="">
      <cdr:nvSpPr>
        <cdr:cNvPr id="2" name="CaixaDeTexto 1">
          <a:extLst xmlns:a="http://schemas.openxmlformats.org/drawingml/2006/main">
            <a:ext uri="{FF2B5EF4-FFF2-40B4-BE49-F238E27FC236}">
              <a16:creationId xmlns:a16="http://schemas.microsoft.com/office/drawing/2014/main" id="{0DA538E8-83F6-7807-C5AD-A58C47B479A0}"/>
            </a:ext>
          </a:extLst>
        </cdr:cNvPr>
        <cdr:cNvSpPr txBox="1"/>
      </cdr:nvSpPr>
      <cdr:spPr>
        <a:xfrm xmlns:a="http://schemas.openxmlformats.org/drawingml/2006/main">
          <a:off x="23831" y="127167"/>
          <a:ext cx="5609958" cy="9143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800" dirty="0">
              <a:latin typeface="Arial" panose="020B0604020202020204" pitchFamily="34" charset="0"/>
              <a:cs typeface="Arial" panose="020B0604020202020204" pitchFamily="34" charset="0"/>
            </a:rPr>
            <a:t>M</a:t>
          </a:r>
          <a:r>
            <a:rPr lang="pt-BR" sz="1800" baseline="0" dirty="0">
              <a:latin typeface="Arial" panose="020B0604020202020204" pitchFamily="34" charset="0"/>
              <a:cs typeface="Arial" panose="020B0604020202020204" pitchFamily="34" charset="0"/>
            </a:rPr>
            <a:t>:</a:t>
          </a:r>
          <a:r>
            <a:rPr lang="pt-BR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800" dirty="0" err="1">
              <a:latin typeface="Arial" panose="020B0604020202020204" pitchFamily="34" charset="0"/>
              <a:cs typeface="Arial" panose="020B0604020202020204" pitchFamily="34" charset="0"/>
            </a:rPr>
            <a:t>Mng</a:t>
          </a:r>
          <a:r>
            <a:rPr lang="pt-BR" sz="1800" dirty="0">
              <a:latin typeface="Arial" panose="020B0604020202020204" pitchFamily="34" charset="0"/>
              <a:cs typeface="Arial" panose="020B0604020202020204" pitchFamily="34" charset="0"/>
            </a:rPr>
            <a:t> = GPCVZ × [(3,51) </a:t>
          </a: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× PCVZ</a:t>
          </a:r>
          <a:r>
            <a:rPr lang="pt-BR" sz="1800" baseline="300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0,0450</a:t>
          </a: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] </a:t>
          </a:r>
          <a:r>
            <a:rPr lang="pt-BR" sz="16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= 0,55 mg/d</a:t>
          </a:r>
          <a:endParaRPr lang="pt-BR" sz="1600" baseline="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C</a:t>
          </a:r>
          <a:r>
            <a:rPr lang="pt-BR" sz="1800" baseline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:</a:t>
          </a: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800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Mng</a:t>
          </a: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= GPCVZ × [(2,67) × PCVZ</a:t>
          </a:r>
          <a:r>
            <a:rPr lang="pt-BR" sz="1800" baseline="300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-0,2845</a:t>
          </a: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] </a:t>
          </a:r>
          <a:r>
            <a:rPr lang="pt-BR" sz="16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= 0,15 mg/d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1800" baseline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F: </a:t>
          </a:r>
          <a:r>
            <a:rPr lang="pt-BR" sz="1800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Mng</a:t>
          </a: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= GPCVZ × [(3,09) × PCVZ</a:t>
          </a:r>
          <a:r>
            <a:rPr lang="pt-BR" sz="1800" baseline="300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-0,1278</a:t>
          </a: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] </a:t>
          </a:r>
          <a:r>
            <a:rPr lang="pt-BR" sz="16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= 0,28 mg/d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0.18069</cdr:y>
    </cdr:to>
    <cdr:sp macro="" textlink="">
      <cdr:nvSpPr>
        <cdr:cNvPr id="2" name="CaixaDeTexto 1">
          <a:extLst xmlns:a="http://schemas.openxmlformats.org/drawingml/2006/main">
            <a:ext uri="{FF2B5EF4-FFF2-40B4-BE49-F238E27FC236}">
              <a16:creationId xmlns:a16="http://schemas.microsoft.com/office/drawing/2014/main" id="{17DF05C0-B1BA-C730-3927-35B99286D067}"/>
            </a:ext>
          </a:extLst>
        </cdr:cNvPr>
        <cdr:cNvSpPr txBox="1"/>
      </cdr:nvSpPr>
      <cdr:spPr>
        <a:xfrm xmlns:a="http://schemas.openxmlformats.org/drawingml/2006/main">
          <a:off x="0" y="-1041565"/>
          <a:ext cx="5374106" cy="9161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800" dirty="0">
              <a:latin typeface="Arial" panose="020B0604020202020204" pitchFamily="34" charset="0"/>
              <a:cs typeface="Arial" panose="020B0604020202020204" pitchFamily="34" charset="0"/>
            </a:rPr>
            <a:t>M</a:t>
          </a:r>
          <a:r>
            <a:rPr lang="pt-BR" sz="1800" baseline="0" dirty="0"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pt-BR" sz="1800" baseline="0" dirty="0" err="1">
              <a:latin typeface="Arial" panose="020B0604020202020204" pitchFamily="34" charset="0"/>
              <a:cs typeface="Arial" panose="020B0604020202020204" pitchFamily="34" charset="0"/>
            </a:rPr>
            <a:t>Zn</a:t>
          </a:r>
          <a:r>
            <a:rPr lang="pt-BR" sz="1800" dirty="0" err="1">
              <a:latin typeface="Arial" panose="020B0604020202020204" pitchFamily="34" charset="0"/>
              <a:cs typeface="Arial" panose="020B0604020202020204" pitchFamily="34" charset="0"/>
            </a:rPr>
            <a:t>g</a:t>
          </a:r>
          <a:r>
            <a:rPr lang="pt-BR" sz="1800" dirty="0">
              <a:latin typeface="Arial" panose="020B0604020202020204" pitchFamily="34" charset="0"/>
              <a:cs typeface="Arial" panose="020B0604020202020204" pitchFamily="34" charset="0"/>
            </a:rPr>
            <a:t> = GPCVZ × [(45,8) </a:t>
          </a: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× PCVZ</a:t>
          </a:r>
          <a:r>
            <a:rPr lang="pt-BR" sz="1800" baseline="300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-0,0474</a:t>
          </a: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] </a:t>
          </a:r>
          <a:r>
            <a:rPr lang="pt-BR" sz="16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= </a:t>
          </a:r>
          <a:r>
            <a:rPr lang="pt-BR" sz="1600" dirty="0">
              <a:latin typeface="Arial" panose="020B0604020202020204" pitchFamily="34" charset="0"/>
              <a:cs typeface="Arial" panose="020B0604020202020204" pitchFamily="34" charset="0"/>
            </a:rPr>
            <a:t>5,37 mg/</a:t>
          </a:r>
          <a:r>
            <a:rPr lang="pt-BR" sz="1600" dirty="0"/>
            <a:t>d</a:t>
          </a:r>
          <a:endParaRPr lang="pt-BR" sz="1600" baseline="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lvl="0" algn="ctr">
            <a:defRPr/>
          </a:pPr>
          <a:r>
            <a:rPr lang="pt-BR" sz="1800" dirty="0">
              <a:latin typeface="Arial" panose="020B0604020202020204" pitchFamily="34" charset="0"/>
              <a:cs typeface="Arial" panose="020B0604020202020204" pitchFamily="34" charset="0"/>
            </a:rPr>
            <a:t>C</a:t>
          </a:r>
          <a:r>
            <a:rPr lang="pt-BR" sz="1800" baseline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pt-BR" sz="1800" baseline="0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Zn</a:t>
          </a:r>
          <a:r>
            <a:rPr lang="pt-BR" sz="1800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g</a:t>
          </a: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= GPCVZ × [(48,34) × PCVZ</a:t>
          </a:r>
          <a:r>
            <a:rPr lang="pt-BR" sz="1800" baseline="300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-0,0875</a:t>
          </a: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] </a:t>
          </a:r>
          <a:r>
            <a:rPr lang="pt-BR" sz="16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= </a:t>
          </a:r>
          <a:r>
            <a:rPr lang="pt-BR" sz="1600" dirty="0">
              <a:latin typeface="Arial" panose="020B0604020202020204" pitchFamily="34" charset="0"/>
              <a:cs typeface="Arial" panose="020B0604020202020204" pitchFamily="34" charset="0"/>
            </a:rPr>
            <a:t>5,0 mg/d</a:t>
          </a:r>
          <a:endParaRPr lang="pt-BR" sz="16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lvl="0" algn="ctr">
            <a:defRPr/>
          </a:pP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F</a:t>
          </a:r>
          <a:r>
            <a:rPr lang="pt-BR" sz="1800" baseline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pt-BR" sz="1800" baseline="0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Zn</a:t>
          </a:r>
          <a:r>
            <a:rPr lang="pt-BR" sz="1800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g</a:t>
          </a: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= GPCVZ × [(86,42) × PCVZ</a:t>
          </a:r>
          <a:r>
            <a:rPr lang="pt-BR" sz="1800" baseline="300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-0,6441</a:t>
          </a:r>
          <a:r>
            <a:rPr lang="pt-BR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] </a:t>
          </a:r>
          <a:r>
            <a:rPr lang="pt-BR" sz="16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= </a:t>
          </a:r>
          <a:r>
            <a:rPr lang="pt-BR" sz="1600" dirty="0">
              <a:latin typeface="Arial" panose="020B0604020202020204" pitchFamily="34" charset="0"/>
              <a:cs typeface="Arial" panose="020B0604020202020204" pitchFamily="34" charset="0"/>
            </a:rPr>
            <a:t>1,57 mg/d</a:t>
          </a:r>
          <a:endParaRPr lang="pt-BR" sz="16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67F5EF-7620-42BD-A966-020B7CA6F410}" type="datetimeFigureOut">
              <a:rPr lang="pt-BR" smtClean="0"/>
              <a:t>12/08/2024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0340E0-94D1-4172-A28B-094D803DAF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5221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22EEB-02B7-4266-88A0-FFF78EA43FB8}" type="slidenum">
              <a:rPr lang="pt-BR" smtClean="0"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93254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0340E0-94D1-4172-A28B-094D803DAFFB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7365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22EEB-02B7-4266-88A0-FFF78EA43FB8}" type="slidenum">
              <a:rPr lang="pt-BR" smtClean="0"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320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22EEB-02B7-4266-88A0-FFF78EA43FB8}" type="slidenum">
              <a:rPr lang="pt-BR" smtClean="0"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7666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22EEB-02B7-4266-88A0-FFF78EA43FB8}" type="slidenum">
              <a:rPr lang="pt-BR" smtClean="0"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20673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22EEB-02B7-4266-88A0-FFF78EA43FB8}" type="slidenum">
              <a:rPr lang="pt-BR" smtClean="0"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19879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0340E0-94D1-4172-A28B-094D803DAFFB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9830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0340E0-94D1-4172-A28B-094D803DAFFB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2008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0340E0-94D1-4172-A28B-094D803DAFFB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4862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22EEB-02B7-4266-88A0-FFF78EA43FB8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0676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7E655B-E587-62ED-20B6-604852F8C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7BCDF7-019B-92DB-9276-047445FF7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DC9F3D-9375-42A0-4CBE-D6335A588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9464A-EEE6-4965-982A-82C070003BD1}" type="datetimeFigureOut">
              <a:rPr lang="pt-BR" smtClean="0"/>
              <a:t>12/08/2024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454D0AD-97DA-4181-950E-D5BEE9F75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12E0442-3C20-8BB9-3C59-10865D4E1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26DF9-4171-4467-90BE-65F1726C9E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7389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F16A42-11CC-52EE-75B0-98EE48465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104E538-9130-8855-4F9E-058438AD8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868BD9D-BDE2-FC9A-2942-FD6D8AC3C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9464A-EEE6-4965-982A-82C070003BD1}" type="datetimeFigureOut">
              <a:rPr lang="pt-BR" smtClean="0"/>
              <a:t>12/08/2024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2282FC-72FA-9FAA-9407-89858734E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2D4892C-2ABB-58DD-4CA8-F12696E0E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26DF9-4171-4467-90BE-65F1726C9E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591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4A07E7-50FE-B12E-A7C7-D5206F57EB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F1E84D6-9241-53FB-662A-732B43E166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73F6D0B-AD6E-639E-7383-26CA0A8D3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9464A-EEE6-4965-982A-82C070003BD1}" type="datetimeFigureOut">
              <a:rPr lang="pt-BR" smtClean="0"/>
              <a:t>12/08/2024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9C1DC0D-BC1A-E911-E3CC-A1E623C7A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1C0AE73-AF56-65FB-00ED-62788A8F1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26DF9-4171-4467-90BE-65F1726C9E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1006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AD22AD-27F6-B4C4-C606-FA9F754DF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DCF03D4-C1FD-C8CC-4F72-1E8058776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748712B-445D-C400-A9B7-7A13018BF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9464A-EEE6-4965-982A-82C070003BD1}" type="datetimeFigureOut">
              <a:rPr lang="pt-BR" smtClean="0"/>
              <a:t>12/08/2024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1DB3859-D1F9-AA74-4424-77CB2D967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2AA91B-957F-9415-ABE3-75EB825C2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26DF9-4171-4467-90BE-65F1726C9E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6231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B722E6-D0FF-F23B-BA73-1154BDA5D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7F93680-ED9E-EEA7-0360-49AA9A3889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35365F3-7C9D-42B9-D398-09DA5F15F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9464A-EEE6-4965-982A-82C070003BD1}" type="datetimeFigureOut">
              <a:rPr lang="pt-BR" smtClean="0"/>
              <a:t>12/08/2024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E8BC272-46C0-9FD1-DAF9-D12BDE6C4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C23A93D-A7EA-6A22-48C2-10BBCA22B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26DF9-4171-4467-90BE-65F1726C9E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4972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A89131-554B-2C11-3B86-D89474135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BF8894-5888-FD2B-49F0-FA4BD295EA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8B51A25-6E25-AD19-0BF2-6D97B402E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6C0F2A6-CC15-8E90-617E-4D24A63F8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9464A-EEE6-4965-982A-82C070003BD1}" type="datetimeFigureOut">
              <a:rPr lang="pt-BR" smtClean="0"/>
              <a:t>12/08/2024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084348D-F56C-9F44-8627-D6F303EB0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7881680-F463-8255-4E0E-8C86C110C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26DF9-4171-4467-90BE-65F1726C9E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2780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86ED15-9ECF-4711-77D5-345EE360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C60F97C-8A69-ECC8-2F3D-5584CBEFC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EE9FDBF-0A51-DD6C-B1F6-68C20138E0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212AF84-4F5A-04AE-6385-62A8678334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3869709-4561-2A5C-2BC5-787096CB34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24C2811-C014-4289-580A-AC6ABBEA7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9464A-EEE6-4965-982A-82C070003BD1}" type="datetimeFigureOut">
              <a:rPr lang="pt-BR" smtClean="0"/>
              <a:t>12/08/2024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CD4D1DF-0027-5E57-ABF1-E6873EF2C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4E63F47-2189-F69B-B50A-35D1254E1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26DF9-4171-4467-90BE-65F1726C9E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8618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0956DD-3766-62D9-8BCC-29C78AC6F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EEC485C-CEA6-04C8-8CAD-DF1C7096C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9464A-EEE6-4965-982A-82C070003BD1}" type="datetimeFigureOut">
              <a:rPr lang="pt-BR" smtClean="0"/>
              <a:t>12/08/2024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B2F528B-D82A-CAC6-6CBB-2ACFE9DED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A922F78-0BC0-5847-94B8-4F6502A5C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26DF9-4171-4467-90BE-65F1726C9E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089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9AFFA5B-4830-70D5-FBC6-AC76A2024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9464A-EEE6-4965-982A-82C070003BD1}" type="datetimeFigureOut">
              <a:rPr lang="pt-BR" smtClean="0"/>
              <a:t>12/08/2024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913042E-70BD-550D-0280-312D2445C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1AB2EC6-3FB6-FB2F-4ACA-AC1ADBFED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26DF9-4171-4467-90BE-65F1726C9E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1916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7AB822-0E16-EF36-2157-D2DC60F48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16B142-6833-E357-A1B8-372DDD5D4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F1E2530-8B7E-49B4-5EB1-AF368E258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6E085A2-94B0-145B-2B33-60174818A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9464A-EEE6-4965-982A-82C070003BD1}" type="datetimeFigureOut">
              <a:rPr lang="pt-BR" smtClean="0"/>
              <a:t>12/08/2024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0C2141A-998E-B053-0B58-0DAB22A73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D766B7C-B587-E605-2159-F9B2C51A9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26DF9-4171-4467-90BE-65F1726C9E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9110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9DF5F1-E4E0-28F5-FDB6-CEF835FF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02FCA89-D6C7-C33A-CA64-65006E4846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87BE080-6955-3CB4-FA7D-9251D23A8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A8BD3CA-AEE6-94EF-7AB2-1192F2BDD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9464A-EEE6-4965-982A-82C070003BD1}" type="datetimeFigureOut">
              <a:rPr lang="pt-BR" smtClean="0"/>
              <a:t>12/08/2024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0D481D3-FC12-6ABC-1C1D-661DAB9A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D925D7E-9904-D6EE-5378-6F6798256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26DF9-4171-4467-90BE-65F1726C9E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0576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33F867B-4606-2F03-CF35-B6EA51B70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65E9FD8-7B45-0941-658E-FA102CC56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15427E-42FC-6387-324B-04166FC56E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9464A-EEE6-4965-982A-82C070003BD1}" type="datetimeFigureOut">
              <a:rPr lang="pt-BR" smtClean="0"/>
              <a:t>12/08/2024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8C3A703-ED3A-5F01-721D-3D9ED3CAC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EE75E52-A4F1-9DD0-504A-45B68B8A2E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26DF9-4171-4467-90BE-65F1726C9E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811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chart" Target="../charts/chart1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9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chart" Target="../charts/char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package" Target="../embeddings/Microsoft_Word_Document1.docx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18" Type="http://schemas.openxmlformats.org/officeDocument/2006/relationships/image" Target="../media/image54.jpeg"/><Relationship Id="rId3" Type="http://schemas.openxmlformats.org/officeDocument/2006/relationships/image" Target="../media/image40.png"/><Relationship Id="rId21" Type="http://schemas.openxmlformats.org/officeDocument/2006/relationships/image" Target="../media/image57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17" Type="http://schemas.openxmlformats.org/officeDocument/2006/relationships/image" Target="../media/image53.jpeg"/><Relationship Id="rId25" Type="http://schemas.microsoft.com/office/2007/relationships/hdphoto" Target="../media/hdphoto1.wdp"/><Relationship Id="rId2" Type="http://schemas.openxmlformats.org/officeDocument/2006/relationships/image" Target="../media/image39.jpeg"/><Relationship Id="rId16" Type="http://schemas.openxmlformats.org/officeDocument/2006/relationships/image" Target="../media/image52.jpeg"/><Relationship Id="rId20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11" Type="http://schemas.openxmlformats.org/officeDocument/2006/relationships/image" Target="../media/image47.png"/><Relationship Id="rId24" Type="http://schemas.openxmlformats.org/officeDocument/2006/relationships/image" Target="../media/image6.png"/><Relationship Id="rId5" Type="http://schemas.openxmlformats.org/officeDocument/2006/relationships/image" Target="../media/image41.jpeg"/><Relationship Id="rId15" Type="http://schemas.openxmlformats.org/officeDocument/2006/relationships/image" Target="../media/image51.jpeg"/><Relationship Id="rId23" Type="http://schemas.openxmlformats.org/officeDocument/2006/relationships/image" Target="../media/image5.png"/><Relationship Id="rId10" Type="http://schemas.openxmlformats.org/officeDocument/2006/relationships/image" Target="../media/image46.jpeg"/><Relationship Id="rId19" Type="http://schemas.openxmlformats.org/officeDocument/2006/relationships/image" Target="../media/image55.jpeg"/><Relationship Id="rId4" Type="http://schemas.microsoft.com/office/2007/relationships/hdphoto" Target="../media/hdphoto15.wdp"/><Relationship Id="rId9" Type="http://schemas.openxmlformats.org/officeDocument/2006/relationships/image" Target="../media/image45.jpeg"/><Relationship Id="rId14" Type="http://schemas.openxmlformats.org/officeDocument/2006/relationships/image" Target="../media/image50.jpeg"/><Relationship Id="rId22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microsoft.com/office/2007/relationships/hdphoto" Target="../media/hdphoto16.wdp"/><Relationship Id="rId3" Type="http://schemas.openxmlformats.org/officeDocument/2006/relationships/image" Target="../media/image6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11" Type="http://schemas.openxmlformats.org/officeDocument/2006/relationships/image" Target="../media/image65.jp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microsoft.com/office/2007/relationships/hdphoto" Target="../media/hdphoto1.wdp"/><Relationship Id="rId9" Type="http://schemas.openxmlformats.org/officeDocument/2006/relationships/image" Target="../media/image63.jpg"/><Relationship Id="rId1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6.png"/><Relationship Id="rId7" Type="http://schemas.openxmlformats.org/officeDocument/2006/relationships/image" Target="../media/image7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microsoft.com/office/2007/relationships/hdphoto" Target="../media/hdphoto1.wdp"/><Relationship Id="rId9" Type="http://schemas.openxmlformats.org/officeDocument/2006/relationships/image" Target="../media/image7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07433832-5737-8E39-0DD9-111AB3DF35D3}"/>
              </a:ext>
            </a:extLst>
          </p:cNvPr>
          <p:cNvSpPr/>
          <p:nvPr/>
        </p:nvSpPr>
        <p:spPr>
          <a:xfrm>
            <a:off x="0" y="3265462"/>
            <a:ext cx="12192000" cy="3602038"/>
          </a:xfrm>
          <a:prstGeom prst="rect">
            <a:avLst/>
          </a:prstGeom>
          <a:solidFill>
            <a:srgbClr val="FFCA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1CCDC87-49A8-AF31-8517-6C3D0B68E4C3}"/>
              </a:ext>
            </a:extLst>
          </p:cNvPr>
          <p:cNvSpPr/>
          <p:nvPr/>
        </p:nvSpPr>
        <p:spPr>
          <a:xfrm>
            <a:off x="0" y="0"/>
            <a:ext cx="12192000" cy="3602038"/>
          </a:xfrm>
          <a:prstGeom prst="rect">
            <a:avLst/>
          </a:prstGeom>
          <a:solidFill>
            <a:srgbClr val="FFB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576E3A3-7736-849B-A40C-E94B3AE5C7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564"/>
            <a:ext cx="9144000" cy="3109271"/>
          </a:xfrm>
        </p:spPr>
        <p:txBody>
          <a:bodyPr>
            <a:normAutofit fontScale="90000"/>
          </a:bodyPr>
          <a:lstStyle/>
          <a:p>
            <a:br>
              <a:rPr lang="pt-BR" dirty="0">
                <a:latin typeface="Aptos Black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t-BR" b="1" dirty="0">
                <a:latin typeface="Aptos Black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Exigências Nutricionais de  Ovinos Deslanados em Crescimento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5DCEAC4E-8E23-B3B8-43C0-571218C12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02391"/>
            <a:ext cx="9144000" cy="1655762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Aptos Black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Elzania Sales Pereira</a:t>
            </a:r>
          </a:p>
          <a:p>
            <a:endParaRPr lang="pt-BR" sz="4000" b="1" dirty="0">
              <a:latin typeface="Aptos Black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agem 10" descr="Uma imagem contendo Aplicativo&#10;&#10;Descrição gerada automaticamente">
            <a:extLst>
              <a:ext uri="{FF2B5EF4-FFF2-40B4-BE49-F238E27FC236}">
                <a16:creationId xmlns:a16="http://schemas.microsoft.com/office/drawing/2014/main" id="{6DA85626-0C2C-D22A-FE17-E40523A6C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414" y="3200399"/>
            <a:ext cx="3879586" cy="3879586"/>
          </a:xfrm>
          <a:prstGeom prst="rect">
            <a:avLst/>
          </a:prstGeom>
        </p:spPr>
      </p:pic>
      <p:pic>
        <p:nvPicPr>
          <p:cNvPr id="13" name="Picture 2" descr="MCTI">
            <a:extLst>
              <a:ext uri="{FF2B5EF4-FFF2-40B4-BE49-F238E27FC236}">
                <a16:creationId xmlns:a16="http://schemas.microsoft.com/office/drawing/2014/main" id="{1D1F2143-A3E7-D932-F2C2-DCE5B3644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814" y="5956567"/>
            <a:ext cx="2376791" cy="69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77FE7F2B-0EFA-5F48-3F10-68B7B7A7B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907" y="4209335"/>
            <a:ext cx="2776670" cy="74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F8A64894-354B-7E3B-9ED6-9F3D3025C2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63" y="2612762"/>
            <a:ext cx="2575313" cy="3879585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9718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A8477BCC-5337-ECE1-AF1B-AF242B4287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206204"/>
              </p:ext>
            </p:extLst>
          </p:nvPr>
        </p:nvGraphicFramePr>
        <p:xfrm>
          <a:off x="660000" y="835031"/>
          <a:ext cx="10872000" cy="5830610"/>
        </p:xfrm>
        <a:graphic>
          <a:graphicData uri="http://schemas.openxmlformats.org/drawingml/2006/table">
            <a:tbl>
              <a:tblPr firstRow="1" firstCol="1" bandRow="1"/>
              <a:tblGrid>
                <a:gridCol w="3231154">
                  <a:extLst>
                    <a:ext uri="{9D8B030D-6E8A-4147-A177-3AD203B41FA5}">
                      <a16:colId xmlns:a16="http://schemas.microsoft.com/office/drawing/2014/main" val="3845558847"/>
                    </a:ext>
                  </a:extLst>
                </a:gridCol>
                <a:gridCol w="1071251">
                  <a:extLst>
                    <a:ext uri="{9D8B030D-6E8A-4147-A177-3AD203B41FA5}">
                      <a16:colId xmlns:a16="http://schemas.microsoft.com/office/drawing/2014/main" val="231182498"/>
                    </a:ext>
                  </a:extLst>
                </a:gridCol>
                <a:gridCol w="1914188">
                  <a:extLst>
                    <a:ext uri="{9D8B030D-6E8A-4147-A177-3AD203B41FA5}">
                      <a16:colId xmlns:a16="http://schemas.microsoft.com/office/drawing/2014/main" val="1346438596"/>
                    </a:ext>
                  </a:extLst>
                </a:gridCol>
                <a:gridCol w="2485347">
                  <a:extLst>
                    <a:ext uri="{9D8B030D-6E8A-4147-A177-3AD203B41FA5}">
                      <a16:colId xmlns:a16="http://schemas.microsoft.com/office/drawing/2014/main" val="2245013292"/>
                    </a:ext>
                  </a:extLst>
                </a:gridCol>
                <a:gridCol w="2170060">
                  <a:extLst>
                    <a:ext uri="{9D8B030D-6E8A-4147-A177-3AD203B41FA5}">
                      <a16:colId xmlns:a16="http://schemas.microsoft.com/office/drawing/2014/main" val="3579059467"/>
                    </a:ext>
                  </a:extLst>
                </a:gridCol>
              </a:tblGrid>
              <a:tr h="270997">
                <a:tc gridSpan="5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BR" sz="1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034717"/>
                  </a:ext>
                </a:extLst>
              </a:tr>
              <a:tr h="3879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Estudo</a:t>
                      </a:r>
                      <a:endParaRPr lang="pt-BR" sz="16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pt-BR" sz="16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Classe Sexual</a:t>
                      </a:r>
                      <a:endParaRPr lang="pt-BR" sz="16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Genótipo</a:t>
                      </a:r>
                      <a:endParaRPr lang="pt-BR" sz="16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Sistema de Criação</a:t>
                      </a:r>
                      <a:endParaRPr lang="pt-BR" sz="16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3293959"/>
                  </a:ext>
                </a:extLst>
              </a:tr>
              <a:tr h="1897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Garcia et al. (2009)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NC/F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r>
                        <a:rPr lang="pt-BR" sz="16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TX; SI</a:t>
                      </a:r>
                      <a:r>
                        <a:rPr lang="pt-BR" sz="16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BERG; SI</a:t>
                      </a:r>
                      <a:r>
                        <a:rPr lang="pt-BR" sz="16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IF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Confinamento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4209293"/>
                  </a:ext>
                </a:extLst>
              </a:tr>
              <a:tr h="1897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Garcia et al. (2010)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SI; SI</a:t>
                      </a:r>
                      <a:r>
                        <a:rPr lang="pt-BR" sz="16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DP; SI </a:t>
                      </a:r>
                      <a:r>
                        <a:rPr lang="pt-BR" sz="16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TX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Confinamento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312241"/>
                  </a:ext>
                </a:extLst>
              </a:tr>
              <a:tr h="1897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Silva et al. (2010)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Pasto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7233196"/>
                  </a:ext>
                </a:extLst>
              </a:tr>
              <a:tr h="1897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Pereira (2011)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Confinamento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2052567"/>
                  </a:ext>
                </a:extLst>
              </a:tr>
              <a:tr h="1897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Pinto et al. (2011)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Confinamento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3455182"/>
                  </a:ext>
                </a:extLst>
              </a:tr>
              <a:tr h="1897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Lima (2012)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SRD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Confinamento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611220"/>
                  </a:ext>
                </a:extLst>
              </a:tr>
              <a:tr h="1897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Soares et al. (2012)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NC/F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r>
                        <a:rPr lang="pt-BR" sz="16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TX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Confinamento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8141474"/>
                  </a:ext>
                </a:extLst>
              </a:tr>
              <a:tr h="1897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Silva et al. (2012)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SIxDP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Confinamento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5837854"/>
                  </a:ext>
                </a:extLst>
              </a:tr>
              <a:tr h="1897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Alvarenga (2013)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SRD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Pasto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1520533"/>
                  </a:ext>
                </a:extLst>
              </a:tr>
              <a:tr h="1897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Costa et al. (2013)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MN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Confinamento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0078373"/>
                  </a:ext>
                </a:extLst>
              </a:tr>
              <a:tr h="1897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Regadas Filho et al. (2013)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Confinamento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6737445"/>
                  </a:ext>
                </a:extLst>
              </a:tr>
              <a:tr h="1897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Caetano (2014)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SRD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Confinamento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6630600"/>
                  </a:ext>
                </a:extLst>
              </a:tr>
              <a:tr h="1897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Oliveira et al. (2014)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Confinamento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7091619"/>
                  </a:ext>
                </a:extLst>
              </a:tr>
              <a:tr h="1897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Pereira et al. (2014)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SB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Confinamento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4460512"/>
                  </a:ext>
                </a:extLst>
              </a:tr>
              <a:tr h="1897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Bastos et al. (2015)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Confinamento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2740732"/>
                  </a:ext>
                </a:extLst>
              </a:tr>
              <a:tr h="1897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Rodrigues et al. (2015)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NC/C/F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SRD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Confinamento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6619709"/>
                  </a:ext>
                </a:extLst>
              </a:tr>
              <a:tr h="1897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Elias et al. (2016)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SRD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Confinamento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645281"/>
                  </a:ext>
                </a:extLst>
              </a:tr>
              <a:tr h="1897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Leopoldino Júnior (2016)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SI; SI</a:t>
                      </a:r>
                      <a:r>
                        <a:rPr lang="pt-BR" sz="16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DP; SI</a:t>
                      </a:r>
                      <a:r>
                        <a:rPr lang="pt-BR" sz="16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TX; SI</a:t>
                      </a:r>
                      <a:r>
                        <a:rPr lang="pt-BR" sz="16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LC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Confinamento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0011586"/>
                  </a:ext>
                </a:extLst>
              </a:tr>
              <a:tr h="277061">
                <a:tc gridSpan="5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 = Número de observações por estudo; CS = Classe sexual; SC = Sistema de criação; PAS = Pastejo, CON = Confinamento; NC = Não castrado; C = Castrado; F = Fêmea; SI = Santa Inês; DP = </a:t>
                      </a:r>
                      <a:r>
                        <a:rPr lang="pt-BR" sz="14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Dorper</a:t>
                      </a:r>
                      <a:r>
                        <a:rPr lang="pt-BR" sz="14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 MN = Morada Nova; SB = Somalis Brasileira; TX = </a:t>
                      </a:r>
                      <a:r>
                        <a:rPr lang="pt-BR" sz="14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Texel</a:t>
                      </a:r>
                      <a:r>
                        <a:rPr lang="pt-BR" sz="14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 BERG = </a:t>
                      </a:r>
                      <a:r>
                        <a:rPr lang="pt-BR" sz="14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Bergamácia</a:t>
                      </a:r>
                      <a:r>
                        <a:rPr lang="pt-BR" sz="14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 LC = </a:t>
                      </a:r>
                      <a:r>
                        <a:rPr lang="pt-BR" sz="14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Lacaune</a:t>
                      </a:r>
                      <a:r>
                        <a:rPr lang="pt-BR" sz="14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 IF = Ilê de France; SRD = Sem raça definida.</a:t>
                      </a:r>
                      <a:endParaRPr lang="pt-BR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195684"/>
                  </a:ext>
                </a:extLst>
              </a:tr>
            </a:tbl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768CE59D-F305-1BC1-7A7B-CF6CE3F470AB}"/>
              </a:ext>
            </a:extLst>
          </p:cNvPr>
          <p:cNvSpPr txBox="1"/>
          <p:nvPr/>
        </p:nvSpPr>
        <p:spPr>
          <a:xfrm>
            <a:off x="2655974" y="238265"/>
            <a:ext cx="6880052" cy="596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32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Banco de dados: Ajuste de Peso</a:t>
            </a:r>
            <a:endParaRPr lang="pt-BR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184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7763D9AE-6D6E-D5D5-9B1D-93B9E395DF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847265"/>
              </p:ext>
            </p:extLst>
          </p:nvPr>
        </p:nvGraphicFramePr>
        <p:xfrm>
          <a:off x="659999" y="999140"/>
          <a:ext cx="10872000" cy="5608206"/>
        </p:xfrm>
        <a:graphic>
          <a:graphicData uri="http://schemas.openxmlformats.org/drawingml/2006/table">
            <a:tbl>
              <a:tblPr firstRow="1" firstCol="1" bandRow="1"/>
              <a:tblGrid>
                <a:gridCol w="3300751">
                  <a:extLst>
                    <a:ext uri="{9D8B030D-6E8A-4147-A177-3AD203B41FA5}">
                      <a16:colId xmlns:a16="http://schemas.microsoft.com/office/drawing/2014/main" val="3393112233"/>
                    </a:ext>
                  </a:extLst>
                </a:gridCol>
                <a:gridCol w="1498167">
                  <a:extLst>
                    <a:ext uri="{9D8B030D-6E8A-4147-A177-3AD203B41FA5}">
                      <a16:colId xmlns:a16="http://schemas.microsoft.com/office/drawing/2014/main" val="2378720395"/>
                    </a:ext>
                  </a:extLst>
                </a:gridCol>
                <a:gridCol w="1519910">
                  <a:extLst>
                    <a:ext uri="{9D8B030D-6E8A-4147-A177-3AD203B41FA5}">
                      <a16:colId xmlns:a16="http://schemas.microsoft.com/office/drawing/2014/main" val="2268119989"/>
                    </a:ext>
                  </a:extLst>
                </a:gridCol>
                <a:gridCol w="2439666">
                  <a:extLst>
                    <a:ext uri="{9D8B030D-6E8A-4147-A177-3AD203B41FA5}">
                      <a16:colId xmlns:a16="http://schemas.microsoft.com/office/drawing/2014/main" val="1381580477"/>
                    </a:ext>
                  </a:extLst>
                </a:gridCol>
                <a:gridCol w="2113506">
                  <a:extLst>
                    <a:ext uri="{9D8B030D-6E8A-4147-A177-3AD203B41FA5}">
                      <a16:colId xmlns:a16="http://schemas.microsoft.com/office/drawing/2014/main" val="398527237"/>
                    </a:ext>
                  </a:extLst>
                </a:gridCol>
              </a:tblGrid>
              <a:tr h="297521">
                <a:tc gridSpan="5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BR" sz="1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208735"/>
                  </a:ext>
                </a:extLst>
              </a:tr>
              <a:tr h="3888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Estudo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Classe Sexual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Genótipo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Sistema de Criação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8278069"/>
                  </a:ext>
                </a:extLst>
              </a:tr>
              <a:tr h="2083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Luz et al. (2016)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SRD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Confinamento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8640897"/>
                  </a:ext>
                </a:extLst>
              </a:tr>
              <a:tr h="2083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Santos et al. (2016)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Confinamento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3722107"/>
                  </a:ext>
                </a:extLst>
              </a:tr>
              <a:tr h="2083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Santos et al. (2016)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r>
                        <a:rPr lang="pt-BR" sz="16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SRD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Confinamento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3368583"/>
                  </a:ext>
                </a:extLst>
              </a:tr>
              <a:tr h="2083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Silva et al. (2016)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r>
                        <a:rPr lang="pt-BR" sz="16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DP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Confinamento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5953250"/>
                  </a:ext>
                </a:extLst>
              </a:tr>
              <a:tr h="2083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Campos et al. (2017)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SRD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Confinamento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2296127"/>
                  </a:ext>
                </a:extLst>
              </a:tr>
              <a:tr h="2083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Pereira et al. (2017)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NC/C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Confinamento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9375894"/>
                  </a:ext>
                </a:extLst>
              </a:tr>
              <a:tr h="2083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Silva et al. (2017)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SRD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Confinamento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6541219"/>
                  </a:ext>
                </a:extLst>
              </a:tr>
              <a:tr h="2083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Assis et al. (2018)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Pasto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9928223"/>
                  </a:ext>
                </a:extLst>
              </a:tr>
              <a:tr h="2083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Costa (2018)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Confinamento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4889682"/>
                  </a:ext>
                </a:extLst>
              </a:tr>
              <a:tr h="2083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Magalhães (2018)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Confinamento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5962003"/>
                  </a:ext>
                </a:extLst>
              </a:tr>
              <a:tr h="2083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Pereira et al. (2018)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NC/C/F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MN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Confinamento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981265"/>
                  </a:ext>
                </a:extLst>
              </a:tr>
              <a:tr h="2083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Santos (2018)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Confinamento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4037276"/>
                  </a:ext>
                </a:extLst>
              </a:tr>
              <a:tr h="2083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Queiroz (2019)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Confinamento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114764"/>
                  </a:ext>
                </a:extLst>
              </a:tr>
              <a:tr h="2083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Castro (2020)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Confinamento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4262651"/>
                  </a:ext>
                </a:extLst>
              </a:tr>
              <a:tr h="2083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Mendes et al. (2021)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r>
                        <a:rPr lang="pt-BR" sz="16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DP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Confinamento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922359"/>
                  </a:ext>
                </a:extLst>
              </a:tr>
              <a:tr h="2083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Souza (2021)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DP </a:t>
                      </a:r>
                      <a:r>
                        <a:rPr lang="pt-BR" sz="16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SRD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Confinamento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0622198"/>
                  </a:ext>
                </a:extLst>
              </a:tr>
              <a:tr h="2083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Fróes (2023)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Confinamento</a:t>
                      </a:r>
                      <a:endParaRPr lang="pt-B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0186372"/>
                  </a:ext>
                </a:extLst>
              </a:tr>
              <a:tr h="304178">
                <a:tc gridSpan="5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2238375" algn="l"/>
                        </a:tabLst>
                      </a:pPr>
                      <a:r>
                        <a:rPr lang="pt-BR" sz="14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 = Número de observações por estudo; CS = Classe sexual; SC = Sistema de criação; PAS = Pastejo, CON = Confinamento; NC = Não castrado; C = Castrado; F = Fêmea; SI = Santa Inês; DP = </a:t>
                      </a:r>
                      <a:r>
                        <a:rPr lang="pt-BR" sz="14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Dorper</a:t>
                      </a:r>
                      <a:r>
                        <a:rPr lang="pt-BR" sz="14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 MN = Morada Nova; SB = Somalis Brasileira; TX = </a:t>
                      </a:r>
                      <a:r>
                        <a:rPr lang="pt-BR" sz="14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Texel</a:t>
                      </a:r>
                      <a:r>
                        <a:rPr lang="pt-BR" sz="14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 BERG = </a:t>
                      </a:r>
                      <a:r>
                        <a:rPr lang="pt-BR" sz="14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Bergamácia</a:t>
                      </a:r>
                      <a:r>
                        <a:rPr lang="pt-BR" sz="14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 LC = </a:t>
                      </a:r>
                      <a:r>
                        <a:rPr lang="pt-BR" sz="14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Lacaune</a:t>
                      </a:r>
                      <a:r>
                        <a:rPr lang="pt-BR" sz="14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 IF = Ilê de France; SRD = Sem raça definida. </a:t>
                      </a:r>
                      <a:endParaRPr lang="pt-BR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63" marR="6536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3024957"/>
                  </a:ext>
                </a:extLst>
              </a:tr>
            </a:tbl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E51CD6A6-E4D4-B2BE-C7FE-AA2B2ACF831A}"/>
              </a:ext>
            </a:extLst>
          </p:cNvPr>
          <p:cNvSpPr txBox="1"/>
          <p:nvPr/>
        </p:nvSpPr>
        <p:spPr>
          <a:xfrm>
            <a:off x="1680146" y="418147"/>
            <a:ext cx="8831705" cy="580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32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Banco de dados: Ajuste de Peso </a:t>
            </a:r>
            <a:r>
              <a:rPr lang="pt-BR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(Continuação)</a:t>
            </a:r>
            <a:endParaRPr lang="pt-BR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66148743-DD74-0574-6992-C3EF6127266F}"/>
              </a:ext>
            </a:extLst>
          </p:cNvPr>
          <p:cNvSpPr/>
          <p:nvPr/>
        </p:nvSpPr>
        <p:spPr>
          <a:xfrm>
            <a:off x="1169371" y="2568164"/>
            <a:ext cx="2160000" cy="720000"/>
          </a:xfrm>
          <a:prstGeom prst="roundRect">
            <a:avLst/>
          </a:prstGeom>
          <a:solidFill>
            <a:srgbClr val="F9AD1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1228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AF226237-F845-D698-EE74-582A0C9EAB1D}"/>
              </a:ext>
            </a:extLst>
          </p:cNvPr>
          <p:cNvSpPr/>
          <p:nvPr/>
        </p:nvSpPr>
        <p:spPr>
          <a:xfrm>
            <a:off x="3654361" y="2568165"/>
            <a:ext cx="2160000" cy="720000"/>
          </a:xfrm>
          <a:prstGeom prst="roundRect">
            <a:avLst/>
          </a:prstGeom>
          <a:solidFill>
            <a:srgbClr val="F9AD1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906 = NC  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F79E04C2-7095-EDFF-AA1D-CE292ED9062A}"/>
              </a:ext>
            </a:extLst>
          </p:cNvPr>
          <p:cNvSpPr/>
          <p:nvPr/>
        </p:nvSpPr>
        <p:spPr>
          <a:xfrm>
            <a:off x="6139351" y="2568164"/>
            <a:ext cx="2160000" cy="720000"/>
          </a:xfrm>
          <a:prstGeom prst="roundRect">
            <a:avLst/>
          </a:prstGeom>
          <a:solidFill>
            <a:srgbClr val="F9AD1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248 = C  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0542D337-FAA4-3981-1B94-5CD840D8472E}"/>
              </a:ext>
            </a:extLst>
          </p:cNvPr>
          <p:cNvSpPr/>
          <p:nvPr/>
        </p:nvSpPr>
        <p:spPr>
          <a:xfrm>
            <a:off x="8624341" y="2568164"/>
            <a:ext cx="2160000" cy="720000"/>
          </a:xfrm>
          <a:prstGeom prst="roundRect">
            <a:avLst/>
          </a:prstGeom>
          <a:solidFill>
            <a:srgbClr val="F9AD1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 = F  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84AA844C-FC8F-044B-FD72-06AFC8A469FC}"/>
              </a:ext>
            </a:extLst>
          </p:cNvPr>
          <p:cNvSpPr/>
          <p:nvPr/>
        </p:nvSpPr>
        <p:spPr>
          <a:xfrm>
            <a:off x="2214361" y="4137188"/>
            <a:ext cx="2880000" cy="720000"/>
          </a:xfrm>
          <a:prstGeom prst="roundRect">
            <a:avLst/>
          </a:prstGeom>
          <a:solidFill>
            <a:srgbClr val="F9AD1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Confinamento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6FDFA5B0-AC44-42EE-2BC7-B8844E2DC6EE}"/>
              </a:ext>
            </a:extLst>
          </p:cNvPr>
          <p:cNvSpPr/>
          <p:nvPr/>
        </p:nvSpPr>
        <p:spPr>
          <a:xfrm>
            <a:off x="6824341" y="4137188"/>
            <a:ext cx="2880000" cy="720000"/>
          </a:xfrm>
          <a:prstGeom prst="roundRect">
            <a:avLst/>
          </a:prstGeom>
          <a:solidFill>
            <a:srgbClr val="F9AD1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Pastejo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461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C9DC50E-F4DF-DB64-8A57-7630E1063435}"/>
              </a:ext>
            </a:extLst>
          </p:cNvPr>
          <p:cNvSpPr/>
          <p:nvPr/>
        </p:nvSpPr>
        <p:spPr>
          <a:xfrm flipH="1">
            <a:off x="-1" y="0"/>
            <a:ext cx="12192000" cy="9144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263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Banco de dados: Exigências de Energia e Proteína</a:t>
            </a:r>
          </a:p>
        </p:txBody>
      </p:sp>
      <p:sp>
        <p:nvSpPr>
          <p:cNvPr id="14" name="Seta: Pentágono 13">
            <a:extLst>
              <a:ext uri="{FF2B5EF4-FFF2-40B4-BE49-F238E27FC236}">
                <a16:creationId xmlns:a16="http://schemas.microsoft.com/office/drawing/2014/main" id="{5262185D-EAD6-01EA-DC72-7B8B6DE8EFCA}"/>
              </a:ext>
            </a:extLst>
          </p:cNvPr>
          <p:cNvSpPr/>
          <p:nvPr/>
        </p:nvSpPr>
        <p:spPr>
          <a:xfrm flipH="1">
            <a:off x="9015662" y="0"/>
            <a:ext cx="3176337" cy="914400"/>
          </a:xfrm>
          <a:prstGeom prst="homePlate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Paralelogramo 16">
            <a:extLst>
              <a:ext uri="{FF2B5EF4-FFF2-40B4-BE49-F238E27FC236}">
                <a16:creationId xmlns:a16="http://schemas.microsoft.com/office/drawing/2014/main" id="{A9E2B204-FA05-4A7F-2ABB-BE18EDEE1A7C}"/>
              </a:ext>
            </a:extLst>
          </p:cNvPr>
          <p:cNvSpPr/>
          <p:nvPr/>
        </p:nvSpPr>
        <p:spPr>
          <a:xfrm>
            <a:off x="8702842" y="-1"/>
            <a:ext cx="1772653" cy="914399"/>
          </a:xfrm>
          <a:prstGeom prst="parallelogram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BE0998C-2586-B457-3DE2-0DA02055A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9056" y="497301"/>
            <a:ext cx="2992877" cy="384627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AF1870B2-8FD5-840E-D629-46E86D24A0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4" t="9945" r="3333" b="17681"/>
          <a:stretch/>
        </p:blipFill>
        <p:spPr>
          <a:xfrm>
            <a:off x="9879182" y="-127603"/>
            <a:ext cx="1192624" cy="977447"/>
          </a:xfrm>
          <a:prstGeom prst="ellipse">
            <a:avLst/>
          </a:prstGeom>
          <a:noFill/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C980CC97-45AB-AC5F-3AF1-43329619F5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120911"/>
              </p:ext>
            </p:extLst>
          </p:nvPr>
        </p:nvGraphicFramePr>
        <p:xfrm>
          <a:off x="178903" y="998612"/>
          <a:ext cx="12013096" cy="5207787"/>
        </p:xfrm>
        <a:graphic>
          <a:graphicData uri="http://schemas.openxmlformats.org/drawingml/2006/table">
            <a:tbl>
              <a:tblPr firstRow="1" firstCol="1" bandRow="1"/>
              <a:tblGrid>
                <a:gridCol w="2504662">
                  <a:extLst>
                    <a:ext uri="{9D8B030D-6E8A-4147-A177-3AD203B41FA5}">
                      <a16:colId xmlns:a16="http://schemas.microsoft.com/office/drawing/2014/main" val="2102052190"/>
                    </a:ext>
                  </a:extLst>
                </a:gridCol>
                <a:gridCol w="696855">
                  <a:extLst>
                    <a:ext uri="{9D8B030D-6E8A-4147-A177-3AD203B41FA5}">
                      <a16:colId xmlns:a16="http://schemas.microsoft.com/office/drawing/2014/main" val="1811142454"/>
                    </a:ext>
                  </a:extLst>
                </a:gridCol>
                <a:gridCol w="2225249">
                  <a:extLst>
                    <a:ext uri="{9D8B030D-6E8A-4147-A177-3AD203B41FA5}">
                      <a16:colId xmlns:a16="http://schemas.microsoft.com/office/drawing/2014/main" val="2797278189"/>
                    </a:ext>
                  </a:extLst>
                </a:gridCol>
                <a:gridCol w="1580322">
                  <a:extLst>
                    <a:ext uri="{9D8B030D-6E8A-4147-A177-3AD203B41FA5}">
                      <a16:colId xmlns:a16="http://schemas.microsoft.com/office/drawing/2014/main" val="1392584239"/>
                    </a:ext>
                  </a:extLst>
                </a:gridCol>
                <a:gridCol w="1918252">
                  <a:extLst>
                    <a:ext uri="{9D8B030D-6E8A-4147-A177-3AD203B41FA5}">
                      <a16:colId xmlns:a16="http://schemas.microsoft.com/office/drawing/2014/main" val="1635314779"/>
                    </a:ext>
                  </a:extLst>
                </a:gridCol>
                <a:gridCol w="1647706">
                  <a:extLst>
                    <a:ext uri="{9D8B030D-6E8A-4147-A177-3AD203B41FA5}">
                      <a16:colId xmlns:a16="http://schemas.microsoft.com/office/drawing/2014/main" val="1085102738"/>
                    </a:ext>
                  </a:extLst>
                </a:gridCol>
                <a:gridCol w="1440050">
                  <a:extLst>
                    <a:ext uri="{9D8B030D-6E8A-4147-A177-3AD203B41FA5}">
                      <a16:colId xmlns:a16="http://schemas.microsoft.com/office/drawing/2014/main" val="3644596234"/>
                    </a:ext>
                  </a:extLst>
                </a:gridCol>
              </a:tblGrid>
              <a:tr h="540775">
                <a:tc gridSpan="6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255869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Estudo</a:t>
                      </a:r>
                      <a:endParaRPr lang="pt-BR" sz="145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pt-BR" sz="145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Genótipo</a:t>
                      </a:r>
                      <a:endParaRPr lang="pt-BR" sz="145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Classe sexual</a:t>
                      </a:r>
                      <a:endParaRPr lang="pt-BR" sz="145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Sistema de criação</a:t>
                      </a:r>
                      <a:endParaRPr lang="pt-BR" sz="145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EM (Mcal/kg MS)</a:t>
                      </a:r>
                      <a:endParaRPr lang="pt-BR" sz="145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PB (g/kg MS)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17644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Nascimento Júnior (2010)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Dorper</a:t>
                      </a:r>
                      <a:r>
                        <a:rPr lang="pt-BR" sz="14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e Santa Inês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Pastejo</a:t>
                      </a:r>
                      <a:endParaRPr lang="pt-BR" sz="14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5604072"/>
                  </a:ext>
                </a:extLst>
              </a:tr>
              <a:tr h="4388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Silva et al. (2010)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pt-BR" sz="14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Santa </a:t>
                      </a:r>
                      <a:r>
                        <a:rPr lang="en-US" sz="145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Inês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Pastejo</a:t>
                      </a:r>
                      <a:endParaRPr lang="pt-BR" sz="14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1,6 - 2,3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50 - 224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2799870"/>
                  </a:ext>
                </a:extLst>
              </a:tr>
              <a:tr h="4197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Pereira (2011)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Santa </a:t>
                      </a:r>
                      <a:r>
                        <a:rPr lang="en-US" sz="145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Inês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pt-BR" sz="14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2,0 - 2,1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129 - 174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0975094"/>
                  </a:ext>
                </a:extLst>
              </a:tr>
              <a:tr h="4047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Costa et al. (2013)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Morada Nova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pt-BR" sz="14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 </a:t>
                      </a:r>
                      <a:r>
                        <a:rPr lang="en-US" sz="14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- 3,1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47</a:t>
                      </a:r>
                      <a:r>
                        <a:rPr lang="pt-BR" sz="14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- 181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79986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Regadas Filho et al. (2013)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pt-BR" sz="14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Santa </a:t>
                      </a:r>
                      <a:r>
                        <a:rPr lang="en-US" sz="145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Inês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pt-BR" sz="14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2,1 - 2,7 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143 - 230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288626"/>
                  </a:ext>
                </a:extLst>
              </a:tr>
              <a:tr h="4494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Pereira et al. (2014)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pt-BR" sz="14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Somalis Brasileira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pt-BR" sz="14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0,9 - 2,9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88 - 202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6258564"/>
                  </a:ext>
                </a:extLst>
              </a:tr>
              <a:tr h="4342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Oliveira et al. (2014)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pt-BR" sz="14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Santa </a:t>
                      </a:r>
                      <a:r>
                        <a:rPr lang="en-US" sz="145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Inês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5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1,7 - </a:t>
                      </a:r>
                      <a:r>
                        <a:rPr lang="en-US" sz="14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3,4</a:t>
                      </a:r>
                      <a:endParaRPr lang="pt-BR" sz="145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104 - 205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682567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Rodrigues et al. (2016)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45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9/17</a:t>
                      </a:r>
                      <a:endParaRPr lang="pt-BR" sz="14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SRD</a:t>
                      </a:r>
                      <a:r>
                        <a:rPr lang="pt-BR" sz="1450" b="0" i="0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NC/C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1,7 - 2,5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204 - 230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423126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Pereira et al. (2017)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45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9/18</a:t>
                      </a:r>
                      <a:endParaRPr lang="pt-BR" sz="14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Santa Inês</a:t>
                      </a:r>
                      <a:endParaRPr lang="pt-BR" sz="14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NC/C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1,6 - 2,6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154 - </a:t>
                      </a:r>
                      <a:r>
                        <a:rPr lang="pt-BR" sz="14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481617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Pereira et al. (2018)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45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5/16</a:t>
                      </a:r>
                      <a:endParaRPr lang="pt-BR" sz="14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Morada Nova</a:t>
                      </a:r>
                      <a:endParaRPr lang="pt-BR" sz="14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NC/C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2,1 - 2,7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169 - 173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418869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Mendes et al. (2021)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½ </a:t>
                      </a:r>
                      <a:r>
                        <a:rPr lang="pt-BR" sz="145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Dorper</a:t>
                      </a:r>
                      <a:r>
                        <a:rPr lang="pt-BR" sz="14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x ½ Santa Inês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2,0 - 2,5</a:t>
                      </a:r>
                      <a:endParaRPr lang="pt-BR" sz="14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139 - 150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429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1294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95545610-72F7-8AD7-F920-8B69122185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087805"/>
              </p:ext>
            </p:extLst>
          </p:nvPr>
        </p:nvGraphicFramePr>
        <p:xfrm>
          <a:off x="123000" y="805711"/>
          <a:ext cx="11946000" cy="6295877"/>
        </p:xfrm>
        <a:graphic>
          <a:graphicData uri="http://schemas.openxmlformats.org/drawingml/2006/table">
            <a:tbl>
              <a:tblPr firstRow="1" firstCol="1" bandRow="1"/>
              <a:tblGrid>
                <a:gridCol w="1311968">
                  <a:extLst>
                    <a:ext uri="{9D8B030D-6E8A-4147-A177-3AD203B41FA5}">
                      <a16:colId xmlns:a16="http://schemas.microsoft.com/office/drawing/2014/main" val="2257346030"/>
                    </a:ext>
                  </a:extLst>
                </a:gridCol>
                <a:gridCol w="1311968">
                  <a:extLst>
                    <a:ext uri="{9D8B030D-6E8A-4147-A177-3AD203B41FA5}">
                      <a16:colId xmlns:a16="http://schemas.microsoft.com/office/drawing/2014/main" val="2688867784"/>
                    </a:ext>
                  </a:extLst>
                </a:gridCol>
                <a:gridCol w="1029727">
                  <a:extLst>
                    <a:ext uri="{9D8B030D-6E8A-4147-A177-3AD203B41FA5}">
                      <a16:colId xmlns:a16="http://schemas.microsoft.com/office/drawing/2014/main" val="742088091"/>
                    </a:ext>
                  </a:extLst>
                </a:gridCol>
                <a:gridCol w="595425">
                  <a:extLst>
                    <a:ext uri="{9D8B030D-6E8A-4147-A177-3AD203B41FA5}">
                      <a16:colId xmlns:a16="http://schemas.microsoft.com/office/drawing/2014/main" val="3363785765"/>
                    </a:ext>
                  </a:extLst>
                </a:gridCol>
                <a:gridCol w="866326">
                  <a:extLst>
                    <a:ext uri="{9D8B030D-6E8A-4147-A177-3AD203B41FA5}">
                      <a16:colId xmlns:a16="http://schemas.microsoft.com/office/drawing/2014/main" val="1384823727"/>
                    </a:ext>
                  </a:extLst>
                </a:gridCol>
                <a:gridCol w="866326">
                  <a:extLst>
                    <a:ext uri="{9D8B030D-6E8A-4147-A177-3AD203B41FA5}">
                      <a16:colId xmlns:a16="http://schemas.microsoft.com/office/drawing/2014/main" val="2014962361"/>
                    </a:ext>
                  </a:extLst>
                </a:gridCol>
                <a:gridCol w="715006">
                  <a:extLst>
                    <a:ext uri="{9D8B030D-6E8A-4147-A177-3AD203B41FA5}">
                      <a16:colId xmlns:a16="http://schemas.microsoft.com/office/drawing/2014/main" val="144221134"/>
                    </a:ext>
                  </a:extLst>
                </a:gridCol>
                <a:gridCol w="633255">
                  <a:extLst>
                    <a:ext uri="{9D8B030D-6E8A-4147-A177-3AD203B41FA5}">
                      <a16:colId xmlns:a16="http://schemas.microsoft.com/office/drawing/2014/main" val="583868312"/>
                    </a:ext>
                  </a:extLst>
                </a:gridCol>
                <a:gridCol w="670343">
                  <a:extLst>
                    <a:ext uri="{9D8B030D-6E8A-4147-A177-3AD203B41FA5}">
                      <a16:colId xmlns:a16="http://schemas.microsoft.com/office/drawing/2014/main" val="2721809399"/>
                    </a:ext>
                  </a:extLst>
                </a:gridCol>
                <a:gridCol w="670343">
                  <a:extLst>
                    <a:ext uri="{9D8B030D-6E8A-4147-A177-3AD203B41FA5}">
                      <a16:colId xmlns:a16="http://schemas.microsoft.com/office/drawing/2014/main" val="2326337059"/>
                    </a:ext>
                  </a:extLst>
                </a:gridCol>
                <a:gridCol w="708173">
                  <a:extLst>
                    <a:ext uri="{9D8B030D-6E8A-4147-A177-3AD203B41FA5}">
                      <a16:colId xmlns:a16="http://schemas.microsoft.com/office/drawing/2014/main" val="1826859275"/>
                    </a:ext>
                  </a:extLst>
                </a:gridCol>
                <a:gridCol w="730108">
                  <a:extLst>
                    <a:ext uri="{9D8B030D-6E8A-4147-A177-3AD203B41FA5}">
                      <a16:colId xmlns:a16="http://schemas.microsoft.com/office/drawing/2014/main" val="1888043359"/>
                    </a:ext>
                  </a:extLst>
                </a:gridCol>
                <a:gridCol w="918516">
                  <a:extLst>
                    <a:ext uri="{9D8B030D-6E8A-4147-A177-3AD203B41FA5}">
                      <a16:colId xmlns:a16="http://schemas.microsoft.com/office/drawing/2014/main" val="1187170455"/>
                    </a:ext>
                  </a:extLst>
                </a:gridCol>
                <a:gridCol w="918516">
                  <a:extLst>
                    <a:ext uri="{9D8B030D-6E8A-4147-A177-3AD203B41FA5}">
                      <a16:colId xmlns:a16="http://schemas.microsoft.com/office/drawing/2014/main" val="447199661"/>
                    </a:ext>
                  </a:extLst>
                </a:gridCol>
              </a:tblGrid>
              <a:tr h="282442">
                <a:tc gridSpan="14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BR" sz="8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406929"/>
                  </a:ext>
                </a:extLst>
              </a:tr>
              <a:tr h="462475">
                <a:tc rowSpan="2">
                  <a:txBody>
                    <a:bodyPr/>
                    <a:lstStyle/>
                    <a:p>
                      <a:pPr marR="254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Estudo</a:t>
                      </a:r>
                      <a:endParaRPr lang="pt-BR" sz="14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R="254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Ní</a:t>
                      </a: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vel de alimentação</a:t>
                      </a:r>
                      <a:endParaRPr lang="pt-BR" sz="14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R="254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enótipo</a:t>
                      </a:r>
                      <a:endParaRPr lang="pt-BR" sz="14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R="254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pt-BR" sz="14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R="254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PC (kg)</a:t>
                      </a:r>
                      <a:endParaRPr lang="pt-BR" sz="14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R="254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pt-BR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(kg/dia)</a:t>
                      </a:r>
                      <a:endParaRPr lang="pt-BR" sz="14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Percentual da MS</a:t>
                      </a:r>
                      <a:endParaRPr lang="pt-BR" sz="14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Consumo de energia (Mcal/dia)</a:t>
                      </a:r>
                      <a:endParaRPr lang="pt-BR" sz="14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Relação EM:ED</a:t>
                      </a:r>
                      <a:endParaRPr lang="pt-BR" sz="14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3762770"/>
                  </a:ext>
                </a:extLst>
              </a:tr>
              <a:tr h="22621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PB</a:t>
                      </a:r>
                      <a:endParaRPr lang="pt-BR" sz="14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EE</a:t>
                      </a:r>
                      <a:endParaRPr lang="pt-BR" sz="14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FDN</a:t>
                      </a:r>
                      <a:endParaRPr lang="pt-BR" sz="14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14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EB</a:t>
                      </a:r>
                      <a:endParaRPr lang="pt-BR" sz="14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ED</a:t>
                      </a:r>
                      <a:endParaRPr lang="pt-BR" sz="14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endParaRPr lang="pt-BR" sz="14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75386267"/>
                  </a:ext>
                </a:extLst>
              </a:tr>
              <a:tr h="226210">
                <a:tc rowSpan="5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Santos (2020)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Mantença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DP × SI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0,394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11,0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2,0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53,3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4,4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2,5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2,0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0,82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1974562"/>
                  </a:ext>
                </a:extLst>
              </a:tr>
              <a:tr h="22621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DP × SI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0,364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12,5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4,5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57,0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4,0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3,2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2,3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0,73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3995625"/>
                  </a:ext>
                </a:extLst>
              </a:tr>
              <a:tr h="22621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DP × SI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0,365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12,5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4,0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4,4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2,4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2,0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0,85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0691310"/>
                  </a:ext>
                </a:extLst>
              </a:tr>
              <a:tr h="22621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DP × SI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0,324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11,2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1,2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49,9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3,5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2,4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1,9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0,80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3386255"/>
                  </a:ext>
                </a:extLst>
              </a:tr>
              <a:tr h="22621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DP × SI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0,320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10,2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1,1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47,4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4,4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2,4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2,0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0,84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3316021"/>
                  </a:ext>
                </a:extLst>
              </a:tr>
              <a:tr h="226210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Macedo Junior (2008)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Intermediário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SI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48,5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1,218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11,1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2,7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43,9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5,8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3,8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3,3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0,85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7562814"/>
                  </a:ext>
                </a:extLst>
              </a:tr>
              <a:tr h="23626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Mantença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SI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33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53,4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1,073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9,8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2,5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56,4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5,0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3,2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2,7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0,85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9278924"/>
                  </a:ext>
                </a:extLst>
              </a:tr>
              <a:tr h="226210">
                <a:tc row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Mendes </a:t>
                      </a:r>
                      <a:r>
                        <a:rPr lang="pt-BR" sz="1400" i="1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et al</a:t>
                      </a: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 (2021)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Alto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DP × SI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39,1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1,369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14,2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3,0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49,8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5,9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2,8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2,3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0,82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52020"/>
                  </a:ext>
                </a:extLst>
              </a:tr>
              <a:tr h="22621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Intermediário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DP × SI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36,2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0,972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14,2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3,0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49,8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4,2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2,2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1,9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0,84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4502747"/>
                  </a:ext>
                </a:extLst>
              </a:tr>
              <a:tr h="22621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Mantença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DP × SI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30,6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0,513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14,2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3,0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49,8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2,2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1,2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1,1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0,84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186631"/>
                  </a:ext>
                </a:extLst>
              </a:tr>
              <a:tr h="226210">
                <a:tc row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 err="1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Herbster</a:t>
                      </a: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(2024)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Alto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DP × SI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28,9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1,120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15,8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3,0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45,6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5,1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3,3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2,8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0,85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2921359"/>
                  </a:ext>
                </a:extLst>
              </a:tr>
              <a:tr h="22621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Intermediário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DP × SI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26,2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0,754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15,8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3,0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45,6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3,4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2,4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2,0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0,85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353305"/>
                  </a:ext>
                </a:extLst>
              </a:tr>
              <a:tr h="22621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Mantença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DP × SI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21,0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0,376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15,8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3,0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45,6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1,7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1,2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1,1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0,87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5302235"/>
                  </a:ext>
                </a:extLst>
              </a:tr>
              <a:tr h="226210">
                <a:tc row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Brito Neto (2024)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Alto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SI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22,6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0,818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13,9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3,1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43,0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3,6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2,3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2,0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0,85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0180844"/>
                  </a:ext>
                </a:extLst>
              </a:tr>
              <a:tr h="22621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Intermediário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SI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22,4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0,815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13,4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2,5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56,5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3,6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2,2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1,8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0,83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3416280"/>
                  </a:ext>
                </a:extLst>
              </a:tr>
              <a:tr h="22621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Mantença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SI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16,0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0,297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13,4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2,5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56,5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1,3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0,9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0,7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0,84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6955873"/>
                  </a:ext>
                </a:extLst>
              </a:tr>
              <a:tr h="226210">
                <a:tc rowSpan="4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A.C. Rocha</a:t>
                      </a:r>
                      <a:r>
                        <a:rPr lang="pt-BR" sz="1400" baseline="300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Alto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SI/MN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32,2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1,151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12,6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2,4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51,4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5,5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4,0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3,3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0,83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9600843"/>
                  </a:ext>
                </a:extLst>
              </a:tr>
              <a:tr h="22621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Intermediário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SI/MN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32,2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1,057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11,1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2,6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51,5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4,9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3,4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2,9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0,84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5295232"/>
                  </a:ext>
                </a:extLst>
              </a:tr>
              <a:tr h="22621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Baixo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SI/MN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1,071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9,2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2,9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51,5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5,0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3,4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2,8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0,83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4900891"/>
                  </a:ext>
                </a:extLst>
              </a:tr>
              <a:tr h="22621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Mantença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SI/MN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19,5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0,347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12,6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2,4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51,4</a:t>
                      </a:r>
                      <a:endParaRPr lang="pt-B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1,6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1,1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0,9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0,77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4293735"/>
                  </a:ext>
                </a:extLst>
              </a:tr>
              <a:tr h="790495">
                <a:tc gridSpan="14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0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 = número de unidades experimentais (animais), DP × SI = </a:t>
                      </a:r>
                      <a:r>
                        <a:rPr lang="pt-BR" sz="105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Dorper</a:t>
                      </a:r>
                      <a:r>
                        <a:rPr lang="pt-BR" sz="10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× Santa Inês, SI = Santa Inês; MN = Morada Nova; PC = Peso corporal; CMS = consumo de matéria seca; PB = proteína bruta; FDN = fibra em detergente neutro; EE = extrato etéreo; EB = energia bruta; ED = energia digestível; EM = energia metabolizável.</a:t>
                      </a:r>
                      <a:r>
                        <a:rPr lang="pt-BR" sz="1050" b="0" i="0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pt-BR" sz="10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Estudos não publicados.</a:t>
                      </a:r>
                      <a:endParaRPr lang="pt-BR" sz="105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660" marR="4466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4235305"/>
                  </a:ext>
                </a:extLst>
              </a:tr>
            </a:tbl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B7E04651-1C25-30F5-221A-68FA0BA9DF97}"/>
              </a:ext>
            </a:extLst>
          </p:cNvPr>
          <p:cNvSpPr txBox="1"/>
          <p:nvPr/>
        </p:nvSpPr>
        <p:spPr>
          <a:xfrm>
            <a:off x="3049250" y="268905"/>
            <a:ext cx="6093500" cy="596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3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Banco de dados: EM:ED</a:t>
            </a:r>
            <a:endParaRPr lang="pt-BR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819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C9DC50E-F4DF-DB64-8A57-7630E1063435}"/>
              </a:ext>
            </a:extLst>
          </p:cNvPr>
          <p:cNvSpPr/>
          <p:nvPr/>
        </p:nvSpPr>
        <p:spPr>
          <a:xfrm flipH="1">
            <a:off x="-1" y="0"/>
            <a:ext cx="12192000" cy="9144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263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Banco de dados: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Macrominerais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: Ca, P, Mg, Na, K)</a:t>
            </a:r>
          </a:p>
          <a:p>
            <a:pPr indent="449263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(Microminerais: Cu, Fe, Mn, Zn, Co, Cr)      </a:t>
            </a:r>
          </a:p>
        </p:txBody>
      </p:sp>
      <p:sp>
        <p:nvSpPr>
          <p:cNvPr id="14" name="Seta: Pentágono 13">
            <a:extLst>
              <a:ext uri="{FF2B5EF4-FFF2-40B4-BE49-F238E27FC236}">
                <a16:creationId xmlns:a16="http://schemas.microsoft.com/office/drawing/2014/main" id="{5262185D-EAD6-01EA-DC72-7B8B6DE8EFCA}"/>
              </a:ext>
            </a:extLst>
          </p:cNvPr>
          <p:cNvSpPr/>
          <p:nvPr/>
        </p:nvSpPr>
        <p:spPr>
          <a:xfrm flipH="1">
            <a:off x="9015662" y="0"/>
            <a:ext cx="3176337" cy="914400"/>
          </a:xfrm>
          <a:prstGeom prst="homePlate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Paralelogramo 16">
            <a:extLst>
              <a:ext uri="{FF2B5EF4-FFF2-40B4-BE49-F238E27FC236}">
                <a16:creationId xmlns:a16="http://schemas.microsoft.com/office/drawing/2014/main" id="{A9E2B204-FA05-4A7F-2ABB-BE18EDEE1A7C}"/>
              </a:ext>
            </a:extLst>
          </p:cNvPr>
          <p:cNvSpPr/>
          <p:nvPr/>
        </p:nvSpPr>
        <p:spPr>
          <a:xfrm>
            <a:off x="8702842" y="-1"/>
            <a:ext cx="1772653" cy="914399"/>
          </a:xfrm>
          <a:prstGeom prst="parallelogram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BE0998C-2586-B457-3DE2-0DA02055A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9056" y="497301"/>
            <a:ext cx="2992877" cy="384627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AF1870B2-8FD5-840E-D629-46E86D24A0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4" t="9945" r="3333" b="17681"/>
          <a:stretch/>
        </p:blipFill>
        <p:spPr>
          <a:xfrm>
            <a:off x="9879182" y="-127603"/>
            <a:ext cx="1192624" cy="977447"/>
          </a:xfrm>
          <a:prstGeom prst="ellipse">
            <a:avLst/>
          </a:prstGeom>
          <a:noFill/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46274BB0-6F29-BFFE-1CA8-495B67CEA9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440961"/>
              </p:ext>
            </p:extLst>
          </p:nvPr>
        </p:nvGraphicFramePr>
        <p:xfrm>
          <a:off x="542926" y="1262376"/>
          <a:ext cx="10963274" cy="509832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467499">
                  <a:extLst>
                    <a:ext uri="{9D8B030D-6E8A-4147-A177-3AD203B41FA5}">
                      <a16:colId xmlns:a16="http://schemas.microsoft.com/office/drawing/2014/main" val="3694163582"/>
                    </a:ext>
                  </a:extLst>
                </a:gridCol>
                <a:gridCol w="602566">
                  <a:extLst>
                    <a:ext uri="{9D8B030D-6E8A-4147-A177-3AD203B41FA5}">
                      <a16:colId xmlns:a16="http://schemas.microsoft.com/office/drawing/2014/main" val="2022443087"/>
                    </a:ext>
                  </a:extLst>
                </a:gridCol>
                <a:gridCol w="2025289">
                  <a:extLst>
                    <a:ext uri="{9D8B030D-6E8A-4147-A177-3AD203B41FA5}">
                      <a16:colId xmlns:a16="http://schemas.microsoft.com/office/drawing/2014/main" val="3697021696"/>
                    </a:ext>
                  </a:extLst>
                </a:gridCol>
                <a:gridCol w="2075502">
                  <a:extLst>
                    <a:ext uri="{9D8B030D-6E8A-4147-A177-3AD203B41FA5}">
                      <a16:colId xmlns:a16="http://schemas.microsoft.com/office/drawing/2014/main" val="3121047474"/>
                    </a:ext>
                  </a:extLst>
                </a:gridCol>
                <a:gridCol w="2144988">
                  <a:extLst>
                    <a:ext uri="{9D8B030D-6E8A-4147-A177-3AD203B41FA5}">
                      <a16:colId xmlns:a16="http://schemas.microsoft.com/office/drawing/2014/main" val="2137429479"/>
                    </a:ext>
                  </a:extLst>
                </a:gridCol>
                <a:gridCol w="1647430">
                  <a:extLst>
                    <a:ext uri="{9D8B030D-6E8A-4147-A177-3AD203B41FA5}">
                      <a16:colId xmlns:a16="http://schemas.microsoft.com/office/drawing/2014/main" val="2649796988"/>
                    </a:ext>
                  </a:extLst>
                </a:gridCol>
              </a:tblGrid>
              <a:tr h="243330">
                <a:tc gridSpan="6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170783"/>
                  </a:ext>
                </a:extLst>
              </a:tr>
              <a:tr h="33643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Estudo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Genótipo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Classe</a:t>
                      </a: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sexual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 (kg)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PCVZ (kg)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5803332"/>
                  </a:ext>
                </a:extLst>
              </a:tr>
              <a:tr h="4332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Cabral et al. (2008)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Santa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Inês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Castrados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17,90 – 24,40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13,13 – 22,65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3954759"/>
                  </a:ext>
                </a:extLst>
              </a:tr>
              <a:tr h="47133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Pereira et al. (2016)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Morada Nova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Não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castrados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10,12 – 31,62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6,58 – 27,10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560973"/>
                  </a:ext>
                </a:extLst>
              </a:tr>
              <a:tr h="384840">
                <a:tc row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Silva 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 al.</a:t>
                      </a: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(2016)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solidFill>
                      <a:srgbClr val="F7F7F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SRD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Não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castrados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10,64 – 33,60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9,77 – 30,10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682081"/>
                  </a:ext>
                </a:extLst>
              </a:tr>
              <a:tr h="3848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solidFill>
                      <a:srgbClr val="F7F7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Castrados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7,97 – 31,70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7,68 – 29,44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0286261"/>
                  </a:ext>
                </a:extLst>
              </a:tr>
              <a:tr h="3848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solidFill>
                      <a:srgbClr val="F7F7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Fêmeas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7,98 – 29,40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7,68 – 26,28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817328"/>
                  </a:ext>
                </a:extLst>
              </a:tr>
              <a:tr h="53526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Pereira et al. (2018a)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Somalis Brasileira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Não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castrados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10,90 – 35,74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7,95 – 31,18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75189"/>
                  </a:ext>
                </a:extLst>
              </a:tr>
              <a:tr h="384840">
                <a:tc row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Pereira et al. (2018b)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solidFill>
                      <a:srgbClr val="F7F7F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Morada Nova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Não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castrados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13,66 – 38,28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9,62 – 29,38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769115"/>
                  </a:ext>
                </a:extLst>
              </a:tr>
              <a:tr h="3848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solidFill>
                      <a:srgbClr val="F7F7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Castrados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12,54 – 31,25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8,66 – 23,08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385404"/>
                  </a:ext>
                </a:extLst>
              </a:tr>
              <a:tr h="3848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solidFill>
                      <a:srgbClr val="F7F7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Fêmeas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12,74 – 26,95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8,89 – 21,71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428331"/>
                  </a:ext>
                </a:extLst>
              </a:tr>
              <a:tr h="384840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Pereira et al. (2017)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Santa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Inês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Não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castrados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11,20 – 33,20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8,30 – 24,57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6703319"/>
                  </a:ext>
                </a:extLst>
              </a:tr>
              <a:tr h="3848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Castrados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12,60 – 31,56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8,50 – 29,30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85" marR="1558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7488851"/>
                  </a:ext>
                </a:extLst>
              </a:tr>
            </a:tbl>
          </a:graphicData>
        </a:graphic>
      </p:graphicFrame>
      <p:sp>
        <p:nvSpPr>
          <p:cNvPr id="4" name="Retângulo 3">
            <a:extLst>
              <a:ext uri="{FF2B5EF4-FFF2-40B4-BE49-F238E27FC236}">
                <a16:creationId xmlns:a16="http://schemas.microsoft.com/office/drawing/2014/main" id="{9A902D4F-F6E8-3B08-25A3-502BB34BCBBB}"/>
              </a:ext>
            </a:extLst>
          </p:cNvPr>
          <p:cNvSpPr/>
          <p:nvPr/>
        </p:nvSpPr>
        <p:spPr>
          <a:xfrm>
            <a:off x="361949" y="4486273"/>
            <a:ext cx="11287125" cy="1874424"/>
          </a:xfrm>
          <a:prstGeom prst="rect">
            <a:avLst/>
          </a:prstGeom>
          <a:noFill/>
          <a:ln w="38100"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569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C9DC50E-F4DF-DB64-8A57-7630E1063435}"/>
              </a:ext>
            </a:extLst>
          </p:cNvPr>
          <p:cNvSpPr/>
          <p:nvPr/>
        </p:nvSpPr>
        <p:spPr>
          <a:xfrm flipH="1">
            <a:off x="-1" y="0"/>
            <a:ext cx="12192000" cy="9144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263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Resumo</a:t>
            </a:r>
          </a:p>
        </p:txBody>
      </p:sp>
      <p:sp>
        <p:nvSpPr>
          <p:cNvPr id="14" name="Seta: Pentágono 13">
            <a:extLst>
              <a:ext uri="{FF2B5EF4-FFF2-40B4-BE49-F238E27FC236}">
                <a16:creationId xmlns:a16="http://schemas.microsoft.com/office/drawing/2014/main" id="{5262185D-EAD6-01EA-DC72-7B8B6DE8EFCA}"/>
              </a:ext>
            </a:extLst>
          </p:cNvPr>
          <p:cNvSpPr/>
          <p:nvPr/>
        </p:nvSpPr>
        <p:spPr>
          <a:xfrm flipH="1">
            <a:off x="9015662" y="0"/>
            <a:ext cx="3176337" cy="914400"/>
          </a:xfrm>
          <a:prstGeom prst="homePlate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Paralelogramo 16">
            <a:extLst>
              <a:ext uri="{FF2B5EF4-FFF2-40B4-BE49-F238E27FC236}">
                <a16:creationId xmlns:a16="http://schemas.microsoft.com/office/drawing/2014/main" id="{A9E2B204-FA05-4A7F-2ABB-BE18EDEE1A7C}"/>
              </a:ext>
            </a:extLst>
          </p:cNvPr>
          <p:cNvSpPr/>
          <p:nvPr/>
        </p:nvSpPr>
        <p:spPr>
          <a:xfrm>
            <a:off x="8702842" y="-1"/>
            <a:ext cx="1772653" cy="914399"/>
          </a:xfrm>
          <a:prstGeom prst="parallelogram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BE0998C-2586-B457-3DE2-0DA02055A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056" y="497301"/>
            <a:ext cx="2992877" cy="384627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AF1870B2-8FD5-840E-D629-46E86D24A0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4" t="9945" r="3333" b="17681"/>
          <a:stretch/>
        </p:blipFill>
        <p:spPr>
          <a:xfrm>
            <a:off x="9879182" y="-127603"/>
            <a:ext cx="1192624" cy="977447"/>
          </a:xfrm>
          <a:prstGeom prst="ellipse">
            <a:avLst/>
          </a:prstGeom>
          <a:noFill/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18526FE-13CF-2FA4-1E30-99EFB0940D46}"/>
              </a:ext>
            </a:extLst>
          </p:cNvPr>
          <p:cNvSpPr txBox="1">
            <a:spLocks/>
          </p:cNvSpPr>
          <p:nvPr/>
        </p:nvSpPr>
        <p:spPr>
          <a:xfrm>
            <a:off x="451203" y="1595270"/>
            <a:ext cx="9566112" cy="4765429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Todos os estudos aplicam CNES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Dados individuais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Informação de animal referência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Abate comparativo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Método Fatorial 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Informações de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respirometria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Meta-análise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Validação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0446AC5-31C8-5DA4-2548-30FA643AE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12" y="914399"/>
            <a:ext cx="5540085" cy="5943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016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 descr="Uma imagem contendo pessoa, cerca, homem, segurando&#10;&#10;Descrição gerada automaticamente">
            <a:extLst>
              <a:ext uri="{FF2B5EF4-FFF2-40B4-BE49-F238E27FC236}">
                <a16:creationId xmlns:a16="http://schemas.microsoft.com/office/drawing/2014/main" id="{81B1ADBD-4DF2-4722-97AB-1DE7D2BED4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6" r="9195"/>
          <a:stretch/>
        </p:blipFill>
        <p:spPr>
          <a:xfrm>
            <a:off x="2329216" y="4069758"/>
            <a:ext cx="2149975" cy="19327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Imagem 24" descr="Uma imagem contendo animal, pássaro, rosa, mesa&#10;&#10;Descrição gerada automaticamente">
            <a:extLst>
              <a:ext uri="{FF2B5EF4-FFF2-40B4-BE49-F238E27FC236}">
                <a16:creationId xmlns:a16="http://schemas.microsoft.com/office/drawing/2014/main" id="{60D4139C-175D-45D1-A289-1B39293C20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8" t="14138" r="8046" b="13750"/>
          <a:stretch/>
        </p:blipFill>
        <p:spPr>
          <a:xfrm rot="5400000">
            <a:off x="2475502" y="1417715"/>
            <a:ext cx="1857401" cy="21499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AAE34C57-0F45-4955-AE35-E108D8F17C80}"/>
              </a:ext>
            </a:extLst>
          </p:cNvPr>
          <p:cNvSpPr txBox="1"/>
          <p:nvPr/>
        </p:nvSpPr>
        <p:spPr>
          <a:xfrm>
            <a:off x="2631571" y="3436598"/>
            <a:ext cx="1351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TGI cheio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65EC0489-4324-4313-8007-840BA75946E3}"/>
              </a:ext>
            </a:extLst>
          </p:cNvPr>
          <p:cNvSpPr txBox="1"/>
          <p:nvPr/>
        </p:nvSpPr>
        <p:spPr>
          <a:xfrm>
            <a:off x="2751909" y="5996026"/>
            <a:ext cx="13227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TGI vazio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CF20801-5D9C-4DA2-856A-641C41B5D526}"/>
              </a:ext>
            </a:extLst>
          </p:cNvPr>
          <p:cNvSpPr txBox="1"/>
          <p:nvPr/>
        </p:nvSpPr>
        <p:spPr>
          <a:xfrm>
            <a:off x="834428" y="6466177"/>
            <a:ext cx="5139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Herbster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et al. (2020), 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Anim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 14:8, pp 1718–1723</a:t>
            </a:r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4F429140-21A3-4160-98B0-F0137625294F}"/>
              </a:ext>
            </a:extLst>
          </p:cNvPr>
          <p:cNvGraphicFramePr>
            <a:graphicFrameLocks/>
          </p:cNvGraphicFramePr>
          <p:nvPr/>
        </p:nvGraphicFramePr>
        <p:xfrm>
          <a:off x="5113360" y="2159068"/>
          <a:ext cx="5041036" cy="3682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Elipse 15">
            <a:extLst>
              <a:ext uri="{FF2B5EF4-FFF2-40B4-BE49-F238E27FC236}">
                <a16:creationId xmlns:a16="http://schemas.microsoft.com/office/drawing/2014/main" id="{DA47F11B-B50D-4A92-9B6F-68591F5E839A}"/>
              </a:ext>
            </a:extLst>
          </p:cNvPr>
          <p:cNvSpPr/>
          <p:nvPr/>
        </p:nvSpPr>
        <p:spPr>
          <a:xfrm>
            <a:off x="8606706" y="1"/>
            <a:ext cx="2061294" cy="193910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09ACD8F-73B4-27FC-FE23-5FF6EB6E16BD}"/>
              </a:ext>
            </a:extLst>
          </p:cNvPr>
          <p:cNvSpPr/>
          <p:nvPr/>
        </p:nvSpPr>
        <p:spPr>
          <a:xfrm flipH="1">
            <a:off x="-1" y="0"/>
            <a:ext cx="12192000" cy="9144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263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Corpo Vazio </a:t>
            </a:r>
          </a:p>
        </p:txBody>
      </p:sp>
      <p:sp>
        <p:nvSpPr>
          <p:cNvPr id="9" name="Seta: Pentágono 8">
            <a:extLst>
              <a:ext uri="{FF2B5EF4-FFF2-40B4-BE49-F238E27FC236}">
                <a16:creationId xmlns:a16="http://schemas.microsoft.com/office/drawing/2014/main" id="{DD05BEA4-EC86-EB58-A4D8-25A339FCB4A9}"/>
              </a:ext>
            </a:extLst>
          </p:cNvPr>
          <p:cNvSpPr/>
          <p:nvPr/>
        </p:nvSpPr>
        <p:spPr>
          <a:xfrm flipH="1">
            <a:off x="9015662" y="0"/>
            <a:ext cx="3176337" cy="914400"/>
          </a:xfrm>
          <a:prstGeom prst="homePlate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Paralelogramo 9">
            <a:extLst>
              <a:ext uri="{FF2B5EF4-FFF2-40B4-BE49-F238E27FC236}">
                <a16:creationId xmlns:a16="http://schemas.microsoft.com/office/drawing/2014/main" id="{BB09A522-34BE-16CD-48CF-5731D18063D8}"/>
              </a:ext>
            </a:extLst>
          </p:cNvPr>
          <p:cNvSpPr/>
          <p:nvPr/>
        </p:nvSpPr>
        <p:spPr>
          <a:xfrm>
            <a:off x="8702842" y="-1"/>
            <a:ext cx="1772653" cy="914399"/>
          </a:xfrm>
          <a:prstGeom prst="parallelogram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F6C6C324-AEC1-21A0-509C-52D81ABB13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9056" y="497301"/>
            <a:ext cx="2992877" cy="38462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5C12FA0-E164-9D75-4A92-37F4AF9FB92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4" t="9945" r="3333" b="17681"/>
          <a:stretch/>
        </p:blipFill>
        <p:spPr>
          <a:xfrm>
            <a:off x="9879182" y="-127603"/>
            <a:ext cx="1192624" cy="977447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8677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Agrupar 17">
            <a:extLst>
              <a:ext uri="{FF2B5EF4-FFF2-40B4-BE49-F238E27FC236}">
                <a16:creationId xmlns:a16="http://schemas.microsoft.com/office/drawing/2014/main" id="{FB78B213-7B08-E413-C01D-E6D3AA8D036B}"/>
              </a:ext>
            </a:extLst>
          </p:cNvPr>
          <p:cNvGrpSpPr/>
          <p:nvPr/>
        </p:nvGrpSpPr>
        <p:grpSpPr>
          <a:xfrm>
            <a:off x="-1" y="-127603"/>
            <a:ext cx="12192000" cy="1042003"/>
            <a:chOff x="-1" y="-127603"/>
            <a:chExt cx="12192000" cy="1042003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C4B60231-1E48-D3A6-7A55-00F7BB65AA45}"/>
                </a:ext>
              </a:extLst>
            </p:cNvPr>
            <p:cNvSpPr/>
            <p:nvPr/>
          </p:nvSpPr>
          <p:spPr>
            <a:xfrm flipH="1">
              <a:off x="-1" y="0"/>
              <a:ext cx="12192000" cy="9144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49263"/>
              <a:r>
                <a:rPr lang="pt-BR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Equações de Ajuste de Peso</a:t>
              </a:r>
            </a:p>
          </p:txBody>
        </p:sp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E2D9813A-C282-2B8B-A90D-BE699A81B0A9}"/>
                </a:ext>
              </a:extLst>
            </p:cNvPr>
            <p:cNvGrpSpPr/>
            <p:nvPr/>
          </p:nvGrpSpPr>
          <p:grpSpPr>
            <a:xfrm>
              <a:off x="8702842" y="-127603"/>
              <a:ext cx="3489157" cy="1042003"/>
              <a:chOff x="8702842" y="-127603"/>
              <a:chExt cx="3489157" cy="1042003"/>
            </a:xfrm>
          </p:grpSpPr>
          <p:sp>
            <p:nvSpPr>
              <p:cNvPr id="5" name="Seta: Pentágono 4">
                <a:extLst>
                  <a:ext uri="{FF2B5EF4-FFF2-40B4-BE49-F238E27FC236}">
                    <a16:creationId xmlns:a16="http://schemas.microsoft.com/office/drawing/2014/main" id="{2438841B-96B2-6F1B-EF2B-DAADF490317F}"/>
                  </a:ext>
                </a:extLst>
              </p:cNvPr>
              <p:cNvSpPr/>
              <p:nvPr/>
            </p:nvSpPr>
            <p:spPr>
              <a:xfrm flipH="1">
                <a:off x="9015662" y="0"/>
                <a:ext cx="3176337" cy="914400"/>
              </a:xfrm>
              <a:prstGeom prst="homePlate">
                <a:avLst/>
              </a:prstGeom>
              <a:solidFill>
                <a:srgbClr val="FBB031"/>
              </a:solidFill>
              <a:ln>
                <a:solidFill>
                  <a:srgbClr val="FBB03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" name="Paralelogramo 5">
                <a:extLst>
                  <a:ext uri="{FF2B5EF4-FFF2-40B4-BE49-F238E27FC236}">
                    <a16:creationId xmlns:a16="http://schemas.microsoft.com/office/drawing/2014/main" id="{D65AC680-430C-6B52-F173-47422D69A0C3}"/>
                  </a:ext>
                </a:extLst>
              </p:cNvPr>
              <p:cNvSpPr/>
              <p:nvPr/>
            </p:nvSpPr>
            <p:spPr>
              <a:xfrm>
                <a:off x="8702842" y="-1"/>
                <a:ext cx="1772653" cy="914399"/>
              </a:xfrm>
              <a:prstGeom prst="parallelogram">
                <a:avLst/>
              </a:prstGeom>
              <a:solidFill>
                <a:srgbClr val="FBB031"/>
              </a:solidFill>
              <a:ln>
                <a:solidFill>
                  <a:srgbClr val="FBB03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7" name="Imagem 6">
                <a:extLst>
                  <a:ext uri="{FF2B5EF4-FFF2-40B4-BE49-F238E27FC236}">
                    <a16:creationId xmlns:a16="http://schemas.microsoft.com/office/drawing/2014/main" id="{0BA406DA-2A02-EB84-F3DE-A7E949BFB2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79056" y="497301"/>
                <a:ext cx="2992877" cy="384627"/>
              </a:xfrm>
              <a:prstGeom prst="rect">
                <a:avLst/>
              </a:prstGeom>
            </p:spPr>
          </p:pic>
          <p:pic>
            <p:nvPicPr>
              <p:cNvPr id="8" name="Imagem 7">
                <a:extLst>
                  <a:ext uri="{FF2B5EF4-FFF2-40B4-BE49-F238E27FC236}">
                    <a16:creationId xmlns:a16="http://schemas.microsoft.com/office/drawing/2014/main" id="{E71B6AD1-5B8D-9082-B160-71256F1751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74" t="9945" r="3333" b="17681"/>
              <a:stretch/>
            </p:blipFill>
            <p:spPr>
              <a:xfrm>
                <a:off x="9879182" y="-127603"/>
                <a:ext cx="1192624" cy="977447"/>
              </a:xfrm>
              <a:prstGeom prst="ellipse">
                <a:avLst/>
              </a:prstGeom>
              <a:noFill/>
            </p:spPr>
          </p:pic>
        </p:grpSp>
      </p:grp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77DF08EF-614E-1AB0-D7B4-14CE2FBDE6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887381"/>
              </p:ext>
            </p:extLst>
          </p:nvPr>
        </p:nvGraphicFramePr>
        <p:xfrm>
          <a:off x="1734710" y="2128009"/>
          <a:ext cx="8500314" cy="320446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167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67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67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67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67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74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BW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FBW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EBW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ADG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EBWG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520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1217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619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882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293</a:t>
                      </a:r>
                      <a:endParaRPr lang="pt-BR" sz="16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Minimum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10.12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8.4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6.58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-0.028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-0.035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Maximum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54.4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62.2</a:t>
                      </a:r>
                      <a:endParaRPr lang="pt-BR" sz="16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42.31</a:t>
                      </a:r>
                      <a:endParaRPr lang="pt-BR" sz="16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0.387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0.242</a:t>
                      </a:r>
                      <a:endParaRPr lang="pt-BR" sz="16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31.14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32.7</a:t>
                      </a:r>
                      <a:endParaRPr lang="pt-BR" sz="16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23.66</a:t>
                      </a:r>
                      <a:endParaRPr lang="pt-BR" sz="16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0.182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0.096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30.40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32.40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23.93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0.170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0.100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SD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9.78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9.32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8.38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0.066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0.057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VC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0.32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0.29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0.35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0.38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0.57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CaixaDeTexto 10">
            <a:extLst>
              <a:ext uri="{FF2B5EF4-FFF2-40B4-BE49-F238E27FC236}">
                <a16:creationId xmlns:a16="http://schemas.microsoft.com/office/drawing/2014/main" id="{BCFB4574-3A0A-FB4B-33A0-9E67919DA0D8}"/>
              </a:ext>
            </a:extLst>
          </p:cNvPr>
          <p:cNvSpPr txBox="1"/>
          <p:nvPr/>
        </p:nvSpPr>
        <p:spPr>
          <a:xfrm>
            <a:off x="1630048" y="1406931"/>
            <a:ext cx="73856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Descriptive statistics of the variables used in weight adjustment</a:t>
            </a:r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5B3E075-53AD-4852-95B0-E5F6A0EA503D}"/>
              </a:ext>
            </a:extLst>
          </p:cNvPr>
          <p:cNvSpPr txBox="1"/>
          <p:nvPr/>
        </p:nvSpPr>
        <p:spPr>
          <a:xfrm>
            <a:off x="7391902" y="6486726"/>
            <a:ext cx="4706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Herbster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et al. (2020), Anim. 14:8, pp 1718 - 1723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D036797-39D0-6ED3-7C66-0161A3B79CD1}"/>
              </a:ext>
            </a:extLst>
          </p:cNvPr>
          <p:cNvSpPr txBox="1"/>
          <p:nvPr/>
        </p:nvSpPr>
        <p:spPr>
          <a:xfrm>
            <a:off x="1734710" y="5332473"/>
            <a:ext cx="85003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BW= body weight; FBW= fasting BW; EBW= empty BW; ADG= average daily gain; EBWG= empty BW gain; SD= </a:t>
            </a:r>
            <a:r>
              <a:rPr lang="pt-B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</a:t>
            </a:r>
            <a:r>
              <a:rPr lang="pt-BR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deviation</a:t>
            </a:r>
            <a:r>
              <a:rPr lang="pt-B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VC= </a:t>
            </a:r>
            <a:r>
              <a:rPr lang="pt-BR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coefficient</a:t>
            </a:r>
            <a:r>
              <a:rPr lang="pt-B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variation</a:t>
            </a:r>
            <a:r>
              <a:rPr lang="pt-B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ângulo de cantos arredondados 5">
            <a:extLst>
              <a:ext uri="{FF2B5EF4-FFF2-40B4-BE49-F238E27FC236}">
                <a16:creationId xmlns:a16="http://schemas.microsoft.com/office/drawing/2014/main" id="{1D3387C2-9D72-5263-24AA-E9222C42DA28}"/>
              </a:ext>
            </a:extLst>
          </p:cNvPr>
          <p:cNvSpPr/>
          <p:nvPr/>
        </p:nvSpPr>
        <p:spPr>
          <a:xfrm>
            <a:off x="5396927" y="3451155"/>
            <a:ext cx="1398143" cy="558172"/>
          </a:xfrm>
          <a:prstGeom prst="roundRect">
            <a:avLst/>
          </a:prstGeom>
          <a:solidFill>
            <a:srgbClr val="F9AD1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1228</a:t>
            </a:r>
          </a:p>
        </p:txBody>
      </p:sp>
    </p:spTree>
    <p:extLst>
      <p:ext uri="{BB962C8B-B14F-4D97-AF65-F5344CB8AC3E}">
        <p14:creationId xmlns:p14="http://schemas.microsoft.com/office/powerpoint/2010/main" val="246778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23DF7BD-F018-571B-D66D-C4B7B11E10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04" y="539154"/>
            <a:ext cx="3444250" cy="2583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6F91E53-FDC0-0283-B0AA-E3DB76D48A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4406" y="108625"/>
            <a:ext cx="2583187" cy="3444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C:\Users\acer note\Google Drive\MESTRADO\EXPERIMENTO\IMAGENS\Fotos Doutorado\Seleção de fotos\SAM_0870.JPG">
            <a:extLst>
              <a:ext uri="{FF2B5EF4-FFF2-40B4-BE49-F238E27FC236}">
                <a16:creationId xmlns:a16="http://schemas.microsoft.com/office/drawing/2014/main" id="{2B9D10FD-C371-5AFA-3A30-3BA261A94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536" y="3751199"/>
            <a:ext cx="3444250" cy="2583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cer note\Google Drive\MESTRADO\EXPERIMENTO\IMAGENS\Fotos Doutorado\SAM_4657.JPG">
            <a:extLst>
              <a:ext uri="{FF2B5EF4-FFF2-40B4-BE49-F238E27FC236}">
                <a16:creationId xmlns:a16="http://schemas.microsoft.com/office/drawing/2014/main" id="{B4BC8927-1956-E575-2E4E-FD8849042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748" y="544400"/>
            <a:ext cx="3437272" cy="2584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cer note\Google Drive\MESTRADO\EXPERIMENTO\IMAGENS\Fotos Doutorado\SAM_4817.JPG">
            <a:extLst>
              <a:ext uri="{FF2B5EF4-FFF2-40B4-BE49-F238E27FC236}">
                <a16:creationId xmlns:a16="http://schemas.microsoft.com/office/drawing/2014/main" id="{4A55D697-CEAF-4E74-6B60-C2B992D94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16" y="3751199"/>
            <a:ext cx="3444248" cy="2583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085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Número de Slide 11"/>
          <p:cNvSpPr>
            <a:spLocks noGrp="1"/>
          </p:cNvSpPr>
          <p:nvPr>
            <p:ph type="sldNum" sz="quarter" idx="12"/>
          </p:nvPr>
        </p:nvSpPr>
        <p:spPr>
          <a:xfrm>
            <a:off x="10119360" y="5703570"/>
            <a:ext cx="548640" cy="297180"/>
          </a:xfrm>
          <a:ln>
            <a:noFill/>
          </a:ln>
        </p:spPr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7" name="CaixaDeTexto 14"/>
          <p:cNvSpPr txBox="1"/>
          <p:nvPr/>
        </p:nvSpPr>
        <p:spPr>
          <a:xfrm>
            <a:off x="6649881" y="7992305"/>
            <a:ext cx="3123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  <a:endParaRPr lang="pt-BR" sz="9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59158" y="515914"/>
            <a:ext cx="11873684" cy="3844792"/>
            <a:chOff x="0" y="1223911"/>
            <a:chExt cx="12037103" cy="3244950"/>
          </a:xfrm>
        </p:grpSpPr>
        <p:pic>
          <p:nvPicPr>
            <p:cNvPr id="34" name="Imagem 3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23911"/>
              <a:ext cx="4280953" cy="3244950"/>
            </a:xfrm>
            <a:prstGeom prst="rect">
              <a:avLst/>
            </a:prstGeom>
          </p:spPr>
        </p:pic>
        <p:pic>
          <p:nvPicPr>
            <p:cNvPr id="35" name="Imagem 3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5206" y="1355260"/>
              <a:ext cx="4345410" cy="3068645"/>
            </a:xfrm>
            <a:prstGeom prst="rect">
              <a:avLst/>
            </a:prstGeom>
          </p:spPr>
        </p:pic>
        <p:pic>
          <p:nvPicPr>
            <p:cNvPr id="36" name="Imagem 3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759" y="1322124"/>
              <a:ext cx="4162344" cy="3103489"/>
            </a:xfrm>
            <a:prstGeom prst="rect">
              <a:avLst/>
            </a:prstGeom>
          </p:spPr>
        </p:pic>
      </p:grpSp>
      <p:sp>
        <p:nvSpPr>
          <p:cNvPr id="13" name="CaixaDeTexto 12"/>
          <p:cNvSpPr txBox="1"/>
          <p:nvPr/>
        </p:nvSpPr>
        <p:spPr>
          <a:xfrm>
            <a:off x="731193" y="4530627"/>
            <a:ext cx="3078254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FBW= -0.5470 + 0.9313 x BW </a:t>
            </a:r>
          </a:p>
          <a:p>
            <a:pPr algn="ctr"/>
            <a:r>
              <a:rPr lang="pt-BR" sz="1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Intercept</a:t>
            </a:r>
            <a:r>
              <a:rPr lang="pt-BR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t-BR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= 0,0078</a:t>
            </a:r>
          </a:p>
          <a:p>
            <a:pPr algn="ctr"/>
            <a:r>
              <a:rPr lang="pt-BR" sz="1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Slope</a:t>
            </a:r>
            <a:r>
              <a:rPr lang="pt-BR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 = 0,001</a:t>
            </a:r>
            <a:r>
              <a:rPr lang="pt-BR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pt-BR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 339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4671024" y="4530627"/>
            <a:ext cx="3077999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EBW= -1.4944 + 0.8816 x FBW </a:t>
            </a:r>
          </a:p>
          <a:p>
            <a:pPr algn="ctr"/>
            <a:r>
              <a:rPr lang="pt-BR" sz="1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Intercept</a:t>
            </a:r>
            <a:r>
              <a:rPr lang="pt-BR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pt-BR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=0,001</a:t>
            </a:r>
          </a:p>
          <a:p>
            <a:pPr algn="ctr"/>
            <a:r>
              <a:rPr lang="pt-BR" sz="1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Slope</a:t>
            </a:r>
            <a:r>
              <a:rPr lang="pt-BR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 = 0,001</a:t>
            </a:r>
            <a:r>
              <a:rPr lang="pt-BR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pt-BR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 507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8610600" y="4530627"/>
            <a:ext cx="3077999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EBWG= 0.906 x ADG</a:t>
            </a:r>
            <a:endParaRPr lang="pt-BR" sz="15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Slope</a:t>
            </a:r>
            <a:r>
              <a:rPr lang="pt-BR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 = 0,001</a:t>
            </a:r>
          </a:p>
          <a:p>
            <a:pPr algn="ctr"/>
            <a:r>
              <a:rPr lang="pt-BR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 214</a:t>
            </a:r>
          </a:p>
          <a:p>
            <a:pPr algn="ctr"/>
            <a:endParaRPr lang="pt-BR" sz="1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Espaço Reservado para Número de Slide 3"/>
          <p:cNvSpPr txBox="1">
            <a:spLocks/>
          </p:cNvSpPr>
          <p:nvPr/>
        </p:nvSpPr>
        <p:spPr>
          <a:xfrm>
            <a:off x="8610600" y="5726907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900"/>
              <a:pPr/>
              <a:t>19</a:t>
            </a:fld>
            <a:endParaRPr lang="en-US" sz="900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4277634" y="2400905"/>
            <a:ext cx="3636732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Fatores de conversão</a:t>
            </a:r>
          </a:p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PCVZ -&gt; PCJ = 1,21</a:t>
            </a:r>
          </a:p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PCVZ -&gt; PC = 1,28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AD93B61-65BB-7D3F-2D37-B1853AE0A3CE}"/>
              </a:ext>
            </a:extLst>
          </p:cNvPr>
          <p:cNvSpPr txBox="1"/>
          <p:nvPr/>
        </p:nvSpPr>
        <p:spPr>
          <a:xfrm>
            <a:off x="6962262" y="6519446"/>
            <a:ext cx="5070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Herbster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et al. (2020), Anim. 14:8, pp 1718–1723</a:t>
            </a:r>
          </a:p>
        </p:txBody>
      </p:sp>
    </p:spTree>
    <p:extLst>
      <p:ext uri="{BB962C8B-B14F-4D97-AF65-F5344CB8AC3E}">
        <p14:creationId xmlns:p14="http://schemas.microsoft.com/office/powerpoint/2010/main" val="232661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C9DC50E-F4DF-DB64-8A57-7630E1063435}"/>
              </a:ext>
            </a:extLst>
          </p:cNvPr>
          <p:cNvSpPr/>
          <p:nvPr/>
        </p:nvSpPr>
        <p:spPr>
          <a:xfrm flipH="1">
            <a:off x="-1" y="0"/>
            <a:ext cx="12192000" cy="9144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263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Resumo</a:t>
            </a:r>
          </a:p>
        </p:txBody>
      </p:sp>
      <p:sp>
        <p:nvSpPr>
          <p:cNvPr id="14" name="Seta: Pentágono 13">
            <a:extLst>
              <a:ext uri="{FF2B5EF4-FFF2-40B4-BE49-F238E27FC236}">
                <a16:creationId xmlns:a16="http://schemas.microsoft.com/office/drawing/2014/main" id="{5262185D-EAD6-01EA-DC72-7B8B6DE8EFCA}"/>
              </a:ext>
            </a:extLst>
          </p:cNvPr>
          <p:cNvSpPr/>
          <p:nvPr/>
        </p:nvSpPr>
        <p:spPr>
          <a:xfrm flipH="1">
            <a:off x="9015662" y="0"/>
            <a:ext cx="3176337" cy="914400"/>
          </a:xfrm>
          <a:prstGeom prst="homePlate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Paralelogramo 16">
            <a:extLst>
              <a:ext uri="{FF2B5EF4-FFF2-40B4-BE49-F238E27FC236}">
                <a16:creationId xmlns:a16="http://schemas.microsoft.com/office/drawing/2014/main" id="{A9E2B204-FA05-4A7F-2ABB-BE18EDEE1A7C}"/>
              </a:ext>
            </a:extLst>
          </p:cNvPr>
          <p:cNvSpPr/>
          <p:nvPr/>
        </p:nvSpPr>
        <p:spPr>
          <a:xfrm>
            <a:off x="8702842" y="-1"/>
            <a:ext cx="1772653" cy="914399"/>
          </a:xfrm>
          <a:prstGeom prst="parallelogram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BE0998C-2586-B457-3DE2-0DA02055A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9056" y="497301"/>
            <a:ext cx="2992877" cy="384627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AF1870B2-8FD5-840E-D629-46E86D24A0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4" t="9945" r="3333" b="17681"/>
          <a:stretch/>
        </p:blipFill>
        <p:spPr>
          <a:xfrm>
            <a:off x="9879182" y="-127603"/>
            <a:ext cx="1192624" cy="977447"/>
          </a:xfrm>
          <a:prstGeom prst="ellipse">
            <a:avLst/>
          </a:prstGeom>
          <a:noFill/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645B09C0-DDE3-9DD2-D817-7DA4864B66AF}"/>
              </a:ext>
            </a:extLst>
          </p:cNvPr>
          <p:cNvSpPr txBox="1"/>
          <p:nvPr/>
        </p:nvSpPr>
        <p:spPr>
          <a:xfrm>
            <a:off x="5093319" y="1459247"/>
            <a:ext cx="647193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Sistemas de Exigências Nutricionais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BR-Caprinos &amp; Ovinos – Banco de Dados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Capítulos: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Ajuste de peso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Exigências de Energia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Exigências de proteína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Exigências de minerais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Aplicação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Considerações Finais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47E73F2-BF73-A0EE-6664-0F852C5BBE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46" y="1143000"/>
            <a:ext cx="3982473" cy="5464587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949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A232799B-C83C-E754-E2BB-A7C4B9CE5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84" y="835572"/>
            <a:ext cx="7891905" cy="5918519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C9DC50E-F4DF-DB64-8A57-7630E1063435}"/>
              </a:ext>
            </a:extLst>
          </p:cNvPr>
          <p:cNvSpPr/>
          <p:nvPr/>
        </p:nvSpPr>
        <p:spPr>
          <a:xfrm flipH="1">
            <a:off x="-1" y="0"/>
            <a:ext cx="12192000" cy="9144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263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Fluxo de Energia</a:t>
            </a:r>
          </a:p>
        </p:txBody>
      </p:sp>
      <p:sp>
        <p:nvSpPr>
          <p:cNvPr id="14" name="Seta: Pentágono 13">
            <a:extLst>
              <a:ext uri="{FF2B5EF4-FFF2-40B4-BE49-F238E27FC236}">
                <a16:creationId xmlns:a16="http://schemas.microsoft.com/office/drawing/2014/main" id="{5262185D-EAD6-01EA-DC72-7B8B6DE8EFCA}"/>
              </a:ext>
            </a:extLst>
          </p:cNvPr>
          <p:cNvSpPr/>
          <p:nvPr/>
        </p:nvSpPr>
        <p:spPr>
          <a:xfrm flipH="1">
            <a:off x="9015662" y="0"/>
            <a:ext cx="3176337" cy="914400"/>
          </a:xfrm>
          <a:prstGeom prst="homePlate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Paralelogramo 16">
            <a:extLst>
              <a:ext uri="{FF2B5EF4-FFF2-40B4-BE49-F238E27FC236}">
                <a16:creationId xmlns:a16="http://schemas.microsoft.com/office/drawing/2014/main" id="{A9E2B204-FA05-4A7F-2ABB-BE18EDEE1A7C}"/>
              </a:ext>
            </a:extLst>
          </p:cNvPr>
          <p:cNvSpPr/>
          <p:nvPr/>
        </p:nvSpPr>
        <p:spPr>
          <a:xfrm>
            <a:off x="8702842" y="-1"/>
            <a:ext cx="1772653" cy="914399"/>
          </a:xfrm>
          <a:prstGeom prst="parallelogram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BE0998C-2586-B457-3DE2-0DA02055A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056" y="497301"/>
            <a:ext cx="2992877" cy="384627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AF1870B2-8FD5-840E-D629-46E86D24A0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4" t="9945" r="3333" b="17681"/>
          <a:stretch/>
        </p:blipFill>
        <p:spPr>
          <a:xfrm>
            <a:off x="9879182" y="-127603"/>
            <a:ext cx="1192624" cy="977447"/>
          </a:xfrm>
          <a:prstGeom prst="ellipse">
            <a:avLst/>
          </a:prstGeom>
          <a:noFill/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0A6E79A5-FF88-C735-E428-90B3505B46EC}"/>
              </a:ext>
            </a:extLst>
          </p:cNvPr>
          <p:cNvSpPr/>
          <p:nvPr/>
        </p:nvSpPr>
        <p:spPr>
          <a:xfrm>
            <a:off x="2165684" y="1019331"/>
            <a:ext cx="8567273" cy="5734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D8A465F4-8B97-5DA6-02C0-6C99F38B3D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898" y="1201831"/>
            <a:ext cx="6860541" cy="5267063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91A523EF-C735-3C37-E7BB-923E506D5FEF}"/>
              </a:ext>
            </a:extLst>
          </p:cNvPr>
          <p:cNvSpPr txBox="1"/>
          <p:nvPr/>
        </p:nvSpPr>
        <p:spPr>
          <a:xfrm>
            <a:off x="7269994" y="3429000"/>
            <a:ext cx="43283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= 0,85 × ED</a:t>
            </a:r>
          </a:p>
        </p:txBody>
      </p:sp>
      <p:sp>
        <p:nvSpPr>
          <p:cNvPr id="25" name="Seta: para a Direita 24">
            <a:extLst>
              <a:ext uri="{FF2B5EF4-FFF2-40B4-BE49-F238E27FC236}">
                <a16:creationId xmlns:a16="http://schemas.microsoft.com/office/drawing/2014/main" id="{08C004DA-D41F-5DEE-7C07-2BEAEC77BDF5}"/>
              </a:ext>
            </a:extLst>
          </p:cNvPr>
          <p:cNvSpPr/>
          <p:nvPr/>
        </p:nvSpPr>
        <p:spPr>
          <a:xfrm>
            <a:off x="6739052" y="3591214"/>
            <a:ext cx="530942" cy="38345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712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4" grpId="0"/>
      <p:bldP spid="24" grpId="1"/>
      <p:bldP spid="25" grpId="0" animBg="1"/>
      <p:bldP spid="2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C9DC50E-F4DF-DB64-8A57-7630E1063435}"/>
              </a:ext>
            </a:extLst>
          </p:cNvPr>
          <p:cNvSpPr/>
          <p:nvPr/>
        </p:nvSpPr>
        <p:spPr>
          <a:xfrm flipH="1">
            <a:off x="-1" y="0"/>
            <a:ext cx="12192000" cy="9144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263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Exigências de Energia para Mantença</a:t>
            </a:r>
          </a:p>
        </p:txBody>
      </p:sp>
      <p:sp>
        <p:nvSpPr>
          <p:cNvPr id="14" name="Seta: Pentágono 13">
            <a:extLst>
              <a:ext uri="{FF2B5EF4-FFF2-40B4-BE49-F238E27FC236}">
                <a16:creationId xmlns:a16="http://schemas.microsoft.com/office/drawing/2014/main" id="{5262185D-EAD6-01EA-DC72-7B8B6DE8EFCA}"/>
              </a:ext>
            </a:extLst>
          </p:cNvPr>
          <p:cNvSpPr/>
          <p:nvPr/>
        </p:nvSpPr>
        <p:spPr>
          <a:xfrm flipH="1">
            <a:off x="9015662" y="0"/>
            <a:ext cx="3176337" cy="914400"/>
          </a:xfrm>
          <a:prstGeom prst="homePlate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Paralelogramo 16">
            <a:extLst>
              <a:ext uri="{FF2B5EF4-FFF2-40B4-BE49-F238E27FC236}">
                <a16:creationId xmlns:a16="http://schemas.microsoft.com/office/drawing/2014/main" id="{A9E2B204-FA05-4A7F-2ABB-BE18EDEE1A7C}"/>
              </a:ext>
            </a:extLst>
          </p:cNvPr>
          <p:cNvSpPr/>
          <p:nvPr/>
        </p:nvSpPr>
        <p:spPr>
          <a:xfrm>
            <a:off x="8702842" y="-1"/>
            <a:ext cx="1772653" cy="914399"/>
          </a:xfrm>
          <a:prstGeom prst="parallelogram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BE0998C-2586-B457-3DE2-0DA02055A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9056" y="497301"/>
            <a:ext cx="2992877" cy="384627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AF1870B2-8FD5-840E-D629-46E86D24A0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4" t="9945" r="3333" b="17681"/>
          <a:stretch/>
        </p:blipFill>
        <p:spPr>
          <a:xfrm>
            <a:off x="9879182" y="-127603"/>
            <a:ext cx="1192624" cy="977447"/>
          </a:xfrm>
          <a:prstGeom prst="ellipse">
            <a:avLst/>
          </a:prstGeom>
          <a:noFill/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689A554-E4C5-C7DE-5520-18A34F2AAF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538" y="1490200"/>
            <a:ext cx="6975055" cy="5073447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BC5EB83-ACC6-BAAC-4EA8-08FF5D5B86C9}"/>
              </a:ext>
            </a:extLst>
          </p:cNvPr>
          <p:cNvSpPr txBox="1"/>
          <p:nvPr/>
        </p:nvSpPr>
        <p:spPr>
          <a:xfrm>
            <a:off x="5925786" y="2904544"/>
            <a:ext cx="6205313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ELm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PCalor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="1" i="0" dirty="0">
                <a:solidFill>
                  <a:srgbClr val="202122"/>
                </a:solidFill>
                <a:effectLst/>
                <a:highlight>
                  <a:srgbClr val="F8F9FA"/>
                </a:highlight>
                <a:latin typeface="Arial" panose="020B0604020202020204" pitchFamily="34" charset="0"/>
              </a:rPr>
              <a:t>⇔ 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CEM = 0</a:t>
            </a:r>
          </a:p>
          <a:p>
            <a:pPr algn="ctr">
              <a:lnSpc>
                <a:spcPct val="150000"/>
              </a:lnSpc>
            </a:pP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EMm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="1" i="0" dirty="0">
                <a:solidFill>
                  <a:srgbClr val="202122"/>
                </a:solidFill>
                <a:effectLst/>
                <a:highlight>
                  <a:srgbClr val="F8F9FA"/>
                </a:highlight>
                <a:latin typeface="Arial" panose="020B0604020202020204" pitchFamily="34" charset="0"/>
              </a:rPr>
              <a:t>⇔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PCalor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= CEM (iterativo)</a:t>
            </a:r>
          </a:p>
          <a:p>
            <a:pPr algn="ctr">
              <a:lnSpc>
                <a:spcPct val="150000"/>
              </a:lnSpc>
            </a:pP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Km = ELm/</a:t>
            </a: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EMm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66B66E3C-7944-4475-1F82-4DC15DC6DB6A}"/>
              </a:ext>
            </a:extLst>
          </p:cNvPr>
          <p:cNvSpPr/>
          <p:nvPr/>
        </p:nvSpPr>
        <p:spPr>
          <a:xfrm rot="5400000">
            <a:off x="8661720" y="2398712"/>
            <a:ext cx="696149" cy="38345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C77780B-55C6-A097-EBC0-2E86CE833F55}"/>
              </a:ext>
            </a:extLst>
          </p:cNvPr>
          <p:cNvSpPr txBox="1"/>
          <p:nvPr/>
        </p:nvSpPr>
        <p:spPr>
          <a:xfrm>
            <a:off x="6985080" y="1515876"/>
            <a:ext cx="40867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PCalor = β</a:t>
            </a:r>
            <a:r>
              <a:rPr lang="nl-NL" sz="28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nl-NL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× e</a:t>
            </a:r>
            <a:r>
              <a:rPr lang="nl-NL" sz="28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(β1 × CEM)</a:t>
            </a:r>
            <a:endParaRPr lang="pt-BR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29FBDDFC-BFD4-8B32-7FBC-A75DD3AAEB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67" y="1142991"/>
            <a:ext cx="7261599" cy="5388295"/>
          </a:xfrm>
          <a:prstGeom prst="rect">
            <a:avLst/>
          </a:prstGeom>
          <a:noFill/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7022741D-BBED-551E-B2B6-78C6CA316D88}"/>
              </a:ext>
            </a:extLst>
          </p:cNvPr>
          <p:cNvSpPr txBox="1"/>
          <p:nvPr/>
        </p:nvSpPr>
        <p:spPr>
          <a:xfrm>
            <a:off x="6096000" y="2579068"/>
            <a:ext cx="5875933" cy="195149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ELm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=  0,065 Mcal/kg</a:t>
            </a:r>
            <a:r>
              <a:rPr lang="pt-BR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0,75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PCVZ/dia</a:t>
            </a:r>
          </a:p>
          <a:p>
            <a:pPr algn="ctr">
              <a:lnSpc>
                <a:spcPct val="150000"/>
              </a:lnSpc>
            </a:pP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EMm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= 0,102 Mcal/kg</a:t>
            </a:r>
            <a:r>
              <a:rPr lang="pt-BR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0,75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PCVZ/dia</a:t>
            </a:r>
          </a:p>
          <a:p>
            <a:pPr algn="ctr">
              <a:lnSpc>
                <a:spcPct val="150000"/>
              </a:lnSpc>
            </a:pPr>
            <a:r>
              <a:rPr lang="pt-BR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Km = 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64 %</a:t>
            </a:r>
            <a:endParaRPr lang="pt-BR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eta: para a Direita 22">
            <a:extLst>
              <a:ext uri="{FF2B5EF4-FFF2-40B4-BE49-F238E27FC236}">
                <a16:creationId xmlns:a16="http://schemas.microsoft.com/office/drawing/2014/main" id="{A135A769-EEEC-3B05-81E9-5854888AF171}"/>
              </a:ext>
            </a:extLst>
          </p:cNvPr>
          <p:cNvSpPr/>
          <p:nvPr/>
        </p:nvSpPr>
        <p:spPr>
          <a:xfrm>
            <a:off x="5447071" y="3171358"/>
            <a:ext cx="530942" cy="38345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613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 animBg="1"/>
      <p:bldP spid="12" grpId="1" animBg="1"/>
      <p:bldP spid="15" grpId="0"/>
      <p:bldP spid="21" grpId="0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C9DC50E-F4DF-DB64-8A57-7630E1063435}"/>
              </a:ext>
            </a:extLst>
          </p:cNvPr>
          <p:cNvSpPr/>
          <p:nvPr/>
        </p:nvSpPr>
        <p:spPr>
          <a:xfrm flipH="1">
            <a:off x="-1" y="0"/>
            <a:ext cx="12192000" cy="9144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263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Exigências de Energia para Ganho</a:t>
            </a:r>
          </a:p>
        </p:txBody>
      </p:sp>
      <p:sp>
        <p:nvSpPr>
          <p:cNvPr id="14" name="Seta: Pentágono 13">
            <a:extLst>
              <a:ext uri="{FF2B5EF4-FFF2-40B4-BE49-F238E27FC236}">
                <a16:creationId xmlns:a16="http://schemas.microsoft.com/office/drawing/2014/main" id="{5262185D-EAD6-01EA-DC72-7B8B6DE8EFCA}"/>
              </a:ext>
            </a:extLst>
          </p:cNvPr>
          <p:cNvSpPr/>
          <p:nvPr/>
        </p:nvSpPr>
        <p:spPr>
          <a:xfrm flipH="1">
            <a:off x="9015662" y="0"/>
            <a:ext cx="3176337" cy="914400"/>
          </a:xfrm>
          <a:prstGeom prst="homePlate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Paralelogramo 16">
            <a:extLst>
              <a:ext uri="{FF2B5EF4-FFF2-40B4-BE49-F238E27FC236}">
                <a16:creationId xmlns:a16="http://schemas.microsoft.com/office/drawing/2014/main" id="{A9E2B204-FA05-4A7F-2ABB-BE18EDEE1A7C}"/>
              </a:ext>
            </a:extLst>
          </p:cNvPr>
          <p:cNvSpPr/>
          <p:nvPr/>
        </p:nvSpPr>
        <p:spPr>
          <a:xfrm>
            <a:off x="8702842" y="-1"/>
            <a:ext cx="1772653" cy="914399"/>
          </a:xfrm>
          <a:prstGeom prst="parallelogram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BE0998C-2586-B457-3DE2-0DA02055A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9056" y="497301"/>
            <a:ext cx="2992877" cy="384627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AF1870B2-8FD5-840E-D629-46E86D24A0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4" t="9945" r="3333" b="17681"/>
          <a:stretch/>
        </p:blipFill>
        <p:spPr>
          <a:xfrm>
            <a:off x="9879182" y="-127603"/>
            <a:ext cx="1192624" cy="977447"/>
          </a:xfrm>
          <a:prstGeom prst="ellipse">
            <a:avLst/>
          </a:prstGeom>
          <a:noFill/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774F3B15-9595-FB65-50C4-5228F3B37D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7189238"/>
              </p:ext>
            </p:extLst>
          </p:nvPr>
        </p:nvGraphicFramePr>
        <p:xfrm>
          <a:off x="719712" y="992559"/>
          <a:ext cx="7574947" cy="5688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4521F805-1A9B-59B3-3CBA-8A22CE8F63B6}"/>
              </a:ext>
            </a:extLst>
          </p:cNvPr>
          <p:cNvSpPr txBox="1"/>
          <p:nvPr/>
        </p:nvSpPr>
        <p:spPr>
          <a:xfrm>
            <a:off x="6690630" y="3004527"/>
            <a:ext cx="52813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ER = β</a:t>
            </a:r>
            <a:r>
              <a:rPr lang="nl-NL" sz="28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nl-NL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× PCVZ</a:t>
            </a:r>
            <a:r>
              <a:rPr lang="nl-NL" sz="28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0.75</a:t>
            </a:r>
            <a:r>
              <a:rPr lang="nl-NL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× GPCVZ</a:t>
            </a:r>
            <a:r>
              <a:rPr lang="nl-NL" sz="28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β1</a:t>
            </a:r>
            <a:endParaRPr lang="pt-BR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F0ABA3D6-B48B-589C-C138-C8174668B9D6}"/>
              </a:ext>
            </a:extLst>
          </p:cNvPr>
          <p:cNvSpPr/>
          <p:nvPr/>
        </p:nvSpPr>
        <p:spPr>
          <a:xfrm rot="5400000">
            <a:off x="8768114" y="3947293"/>
            <a:ext cx="696149" cy="38345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2853F84-7CFB-3090-F877-786FF6C35BDA}"/>
              </a:ext>
            </a:extLst>
          </p:cNvPr>
          <p:cNvSpPr txBox="1"/>
          <p:nvPr/>
        </p:nvSpPr>
        <p:spPr>
          <a:xfrm>
            <a:off x="6557635" y="4637454"/>
            <a:ext cx="52813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ER = ELg</a:t>
            </a:r>
            <a:endParaRPr lang="pt-BR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3BEBEFF-CA64-B2B1-FAC4-394B67E57D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24"/>
          <a:stretch/>
        </p:blipFill>
        <p:spPr bwMode="auto">
          <a:xfrm>
            <a:off x="2183671" y="1055325"/>
            <a:ext cx="7824656" cy="56527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562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/>
      <p:bldP spid="5" grpId="0" animBg="1"/>
      <p:bldP spid="5" grpId="1" animBg="1"/>
      <p:bldP spid="6" grpId="0"/>
      <p:bldP spid="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C9DC50E-F4DF-DB64-8A57-7630E1063435}"/>
              </a:ext>
            </a:extLst>
          </p:cNvPr>
          <p:cNvSpPr/>
          <p:nvPr/>
        </p:nvSpPr>
        <p:spPr>
          <a:xfrm flipH="1">
            <a:off x="-1" y="0"/>
            <a:ext cx="12192000" cy="9144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263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Eficiência de Utilização da Energia para Ganho</a:t>
            </a:r>
          </a:p>
        </p:txBody>
      </p:sp>
      <p:sp>
        <p:nvSpPr>
          <p:cNvPr id="14" name="Seta: Pentágono 13">
            <a:extLst>
              <a:ext uri="{FF2B5EF4-FFF2-40B4-BE49-F238E27FC236}">
                <a16:creationId xmlns:a16="http://schemas.microsoft.com/office/drawing/2014/main" id="{5262185D-EAD6-01EA-DC72-7B8B6DE8EFCA}"/>
              </a:ext>
            </a:extLst>
          </p:cNvPr>
          <p:cNvSpPr/>
          <p:nvPr/>
        </p:nvSpPr>
        <p:spPr>
          <a:xfrm flipH="1">
            <a:off x="9015662" y="0"/>
            <a:ext cx="3176337" cy="914400"/>
          </a:xfrm>
          <a:prstGeom prst="homePlate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Paralelogramo 16">
            <a:extLst>
              <a:ext uri="{FF2B5EF4-FFF2-40B4-BE49-F238E27FC236}">
                <a16:creationId xmlns:a16="http://schemas.microsoft.com/office/drawing/2014/main" id="{A9E2B204-FA05-4A7F-2ABB-BE18EDEE1A7C}"/>
              </a:ext>
            </a:extLst>
          </p:cNvPr>
          <p:cNvSpPr/>
          <p:nvPr/>
        </p:nvSpPr>
        <p:spPr>
          <a:xfrm>
            <a:off x="8702842" y="-1"/>
            <a:ext cx="1772653" cy="914399"/>
          </a:xfrm>
          <a:prstGeom prst="parallelogram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BE0998C-2586-B457-3DE2-0DA02055A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9056" y="497301"/>
            <a:ext cx="2992877" cy="384627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AF1870B2-8FD5-840E-D629-46E86D24A0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4" t="9945" r="3333" b="17681"/>
          <a:stretch/>
        </p:blipFill>
        <p:spPr>
          <a:xfrm>
            <a:off x="9879182" y="-127603"/>
            <a:ext cx="1192624" cy="977447"/>
          </a:xfrm>
          <a:prstGeom prst="ellipse">
            <a:avLst/>
          </a:prstGeom>
          <a:noFill/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63F69DB-6502-499E-FCCF-0861D8880D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4270" y="984320"/>
            <a:ext cx="7637429" cy="565507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D697C8D-9060-1239-35B1-8D21590F41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9918" y="1199903"/>
            <a:ext cx="8001000" cy="545161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2626C06-8CD4-4B56-06E1-DE1169A0DE60}"/>
              </a:ext>
            </a:extLst>
          </p:cNvPr>
          <p:cNvSpPr txBox="1"/>
          <p:nvPr/>
        </p:nvSpPr>
        <p:spPr>
          <a:xfrm>
            <a:off x="8474115" y="4171977"/>
            <a:ext cx="2785761" cy="6588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Kg = 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29%</a:t>
            </a:r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30F1D464-721D-AC31-B834-79055A52433C}"/>
              </a:ext>
            </a:extLst>
          </p:cNvPr>
          <p:cNvSpPr/>
          <p:nvPr/>
        </p:nvSpPr>
        <p:spPr>
          <a:xfrm>
            <a:off x="8335275" y="4382910"/>
            <a:ext cx="530942" cy="38345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448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C9DC50E-F4DF-DB64-8A57-7630E1063435}"/>
              </a:ext>
            </a:extLst>
          </p:cNvPr>
          <p:cNvSpPr/>
          <p:nvPr/>
        </p:nvSpPr>
        <p:spPr>
          <a:xfrm flipH="1">
            <a:off x="-1" y="0"/>
            <a:ext cx="12192000" cy="9144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263"/>
            <a:r>
              <a:rPr lang="pt-BR" sz="2600" b="1" dirty="0">
                <a:latin typeface="Arial" panose="020B0604020202020204" pitchFamily="34" charset="0"/>
                <a:cs typeface="Arial" panose="020B0604020202020204" pitchFamily="34" charset="0"/>
              </a:rPr>
              <a:t>Exigências de Proteína Metabolizável para Mantença</a:t>
            </a:r>
          </a:p>
        </p:txBody>
      </p:sp>
      <p:sp>
        <p:nvSpPr>
          <p:cNvPr id="14" name="Seta: Pentágono 13">
            <a:extLst>
              <a:ext uri="{FF2B5EF4-FFF2-40B4-BE49-F238E27FC236}">
                <a16:creationId xmlns:a16="http://schemas.microsoft.com/office/drawing/2014/main" id="{5262185D-EAD6-01EA-DC72-7B8B6DE8EFCA}"/>
              </a:ext>
            </a:extLst>
          </p:cNvPr>
          <p:cNvSpPr/>
          <p:nvPr/>
        </p:nvSpPr>
        <p:spPr>
          <a:xfrm flipH="1">
            <a:off x="9015662" y="0"/>
            <a:ext cx="3176337" cy="914400"/>
          </a:xfrm>
          <a:prstGeom prst="homePlate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Paralelogramo 16">
            <a:extLst>
              <a:ext uri="{FF2B5EF4-FFF2-40B4-BE49-F238E27FC236}">
                <a16:creationId xmlns:a16="http://schemas.microsoft.com/office/drawing/2014/main" id="{A9E2B204-FA05-4A7F-2ABB-BE18EDEE1A7C}"/>
              </a:ext>
            </a:extLst>
          </p:cNvPr>
          <p:cNvSpPr/>
          <p:nvPr/>
        </p:nvSpPr>
        <p:spPr>
          <a:xfrm>
            <a:off x="8702842" y="-1"/>
            <a:ext cx="1772653" cy="914399"/>
          </a:xfrm>
          <a:prstGeom prst="parallelogram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BE0998C-2586-B457-3DE2-0DA02055A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9056" y="497301"/>
            <a:ext cx="2992877" cy="384627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AF1870B2-8FD5-840E-D629-46E86D24A0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4" t="9945" r="3333" b="17681"/>
          <a:stretch/>
        </p:blipFill>
        <p:spPr>
          <a:xfrm>
            <a:off x="9879182" y="-127603"/>
            <a:ext cx="1192624" cy="977447"/>
          </a:xfrm>
          <a:prstGeom prst="ellipse">
            <a:avLst/>
          </a:prstGeom>
          <a:noFill/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A2589BC-DE32-E95F-7F3D-0C8E608F80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480545"/>
            <a:ext cx="7329948" cy="483203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4AA53BA-CFDE-5E84-EE0A-2F073BC3420D}"/>
              </a:ext>
            </a:extLst>
          </p:cNvPr>
          <p:cNvSpPr txBox="1"/>
          <p:nvPr/>
        </p:nvSpPr>
        <p:spPr>
          <a:xfrm>
            <a:off x="6936657" y="3653667"/>
            <a:ext cx="5098052" cy="6588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PMm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= 3,95 g/kg</a:t>
            </a:r>
            <a:r>
              <a:rPr lang="pt-BR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0,75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PCVZ/dia </a:t>
            </a:r>
          </a:p>
        </p:txBody>
      </p:sp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5C2CDE29-FD18-648D-5CA6-CF173C49F247}"/>
              </a:ext>
            </a:extLst>
          </p:cNvPr>
          <p:cNvSpPr/>
          <p:nvPr/>
        </p:nvSpPr>
        <p:spPr>
          <a:xfrm>
            <a:off x="6331974" y="3896561"/>
            <a:ext cx="530942" cy="38345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B608829C-663F-94D7-D8C7-4842952491EE}"/>
                  </a:ext>
                </a:extLst>
              </p:cNvPr>
              <p:cNvSpPr txBox="1"/>
              <p:nvPr/>
            </p:nvSpPr>
            <p:spPr>
              <a:xfrm>
                <a:off x="6331974" y="1607844"/>
                <a:ext cx="4739832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i="1" smtClean="0"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pt-BR" sz="2800" b="1" i="0">
                          <a:latin typeface="Cambria Math" panose="02040503050406030204" pitchFamily="18" charset="0"/>
                        </a:rPr>
                        <m:t>𝐏𝐌</m:t>
                      </m:r>
                      <m:r>
                        <a:rPr lang="pt-BR" sz="2800" b="1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8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b="1" i="0">
                              <a:latin typeface="Cambria Math" panose="02040503050406030204" pitchFamily="18" charset="0"/>
                            </a:rPr>
                            <m:t>𝛃</m:t>
                          </m:r>
                        </m:e>
                        <m:sub>
                          <m:r>
                            <a:rPr lang="pt-BR" sz="2800" b="1" i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pt-BR" sz="2800" b="1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b="1" i="0">
                              <a:latin typeface="Cambria Math" panose="02040503050406030204" pitchFamily="18" charset="0"/>
                            </a:rPr>
                            <m:t>𝛃</m:t>
                          </m:r>
                        </m:e>
                        <m:sub>
                          <m:r>
                            <a:rPr lang="pt-BR" sz="28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BR" sz="2800" b="1" i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pt-BR" sz="2800" b="1" i="0">
                          <a:latin typeface="Cambria Math" panose="02040503050406030204" pitchFamily="18" charset="0"/>
                        </a:rPr>
                        <m:t>𝐆𝐏𝐂𝐕𝐙</m:t>
                      </m:r>
                    </m:oMath>
                  </m:oMathPara>
                </a14:m>
                <a:endParaRPr lang="pt-BR" sz="2800" b="1" dirty="0"/>
              </a:p>
            </p:txBody>
          </p:sp>
        </mc:Choice>
        <mc:Fallback xmlns="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B608829C-663F-94D7-D8C7-4842952491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1974" y="1607844"/>
                <a:ext cx="4739832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949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Gráfico, Gráfico de dispersão&#10;&#10;Descrição gerada automaticamente">
            <a:extLst>
              <a:ext uri="{FF2B5EF4-FFF2-40B4-BE49-F238E27FC236}">
                <a16:creationId xmlns:a16="http://schemas.microsoft.com/office/drawing/2014/main" id="{B1C59075-805A-4E72-3DE7-B0057D212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24" t="19120" r="19467" b="5355"/>
          <a:stretch/>
        </p:blipFill>
        <p:spPr>
          <a:xfrm>
            <a:off x="254836" y="1693887"/>
            <a:ext cx="7904814" cy="5134131"/>
          </a:xfrm>
          <a:prstGeom prst="rect">
            <a:avLst/>
          </a:prstGeom>
        </p:spPr>
      </p:pic>
      <p:pic>
        <p:nvPicPr>
          <p:cNvPr id="6" name="Imagem 5" descr="Gráfico, Gráfico de dispersão&#10;&#10;Descrição gerada automaticamente">
            <a:extLst>
              <a:ext uri="{FF2B5EF4-FFF2-40B4-BE49-F238E27FC236}">
                <a16:creationId xmlns:a16="http://schemas.microsoft.com/office/drawing/2014/main" id="{64EC9918-BB4C-3EC3-C25E-29B4238E8B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00" t="11854" r="58266" b="80694"/>
          <a:stretch/>
        </p:blipFill>
        <p:spPr>
          <a:xfrm>
            <a:off x="1481606" y="2506466"/>
            <a:ext cx="2203554" cy="506513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387A2AED-8408-0049-DC29-A13B1143D241}"/>
              </a:ext>
            </a:extLst>
          </p:cNvPr>
          <p:cNvSpPr txBox="1"/>
          <p:nvPr/>
        </p:nvSpPr>
        <p:spPr>
          <a:xfrm>
            <a:off x="3353271" y="1089983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  <a:latin typeface="Comic Sans MS" panose="030F0702030302020204" pitchFamily="66" charset="0"/>
              </a:rPr>
              <a:t>Kpg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58301AD-8070-0347-A3B5-09DC3F69D5AA}"/>
              </a:ext>
            </a:extLst>
          </p:cNvPr>
          <p:cNvSpPr txBox="1"/>
          <p:nvPr/>
        </p:nvSpPr>
        <p:spPr>
          <a:xfrm>
            <a:off x="1414783" y="1500012"/>
            <a:ext cx="396976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Times" panose="02020603050405020304" pitchFamily="18" charset="0"/>
              </a:rPr>
              <a:t>PR = -1,3248  +  0,2448  x CPM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B01BF126-4501-A7C0-A0D6-933258295833}"/>
              </a:ext>
            </a:extLst>
          </p:cNvPr>
          <p:cNvSpPr/>
          <p:nvPr/>
        </p:nvSpPr>
        <p:spPr>
          <a:xfrm>
            <a:off x="2091987" y="1469332"/>
            <a:ext cx="900000" cy="468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C712D04D-8962-68C9-A1EC-D13B557FA255}"/>
              </a:ext>
            </a:extLst>
          </p:cNvPr>
          <p:cNvSpPr/>
          <p:nvPr/>
        </p:nvSpPr>
        <p:spPr>
          <a:xfrm>
            <a:off x="3188766" y="1471832"/>
            <a:ext cx="900000" cy="468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BDD2DA1A-E0AC-6D18-63AF-B9C3170B2D06}"/>
              </a:ext>
            </a:extLst>
          </p:cNvPr>
          <p:cNvSpPr/>
          <p:nvPr/>
        </p:nvSpPr>
        <p:spPr>
          <a:xfrm>
            <a:off x="1414783" y="1952458"/>
            <a:ext cx="4661941" cy="175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F6431D53-A7F6-6157-25E1-161C5CEFBC64}"/>
              </a:ext>
            </a:extLst>
          </p:cNvPr>
          <p:cNvSpPr txBox="1"/>
          <p:nvPr/>
        </p:nvSpPr>
        <p:spPr>
          <a:xfrm>
            <a:off x="1417115" y="1972184"/>
            <a:ext cx="6100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latin typeface="Times" panose="02020603050405020304" pitchFamily="18" charset="0"/>
              </a:rPr>
              <a:t>n = 231; R2 = 0,77; AIC = 300,9; MSE = 0,329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5254804-0492-9B8B-F546-E595D65943BB}"/>
              </a:ext>
            </a:extLst>
          </p:cNvPr>
          <p:cNvSpPr/>
          <p:nvPr/>
        </p:nvSpPr>
        <p:spPr>
          <a:xfrm flipH="1">
            <a:off x="-1" y="0"/>
            <a:ext cx="12192000" cy="9144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263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Exigências de Proteína Liquida para Mantença</a:t>
            </a:r>
          </a:p>
        </p:txBody>
      </p:sp>
      <p:sp>
        <p:nvSpPr>
          <p:cNvPr id="27" name="Seta: Pentágono 26">
            <a:extLst>
              <a:ext uri="{FF2B5EF4-FFF2-40B4-BE49-F238E27FC236}">
                <a16:creationId xmlns:a16="http://schemas.microsoft.com/office/drawing/2014/main" id="{E87C540F-A8D8-68F8-1DD6-D03C4521CCD6}"/>
              </a:ext>
            </a:extLst>
          </p:cNvPr>
          <p:cNvSpPr/>
          <p:nvPr/>
        </p:nvSpPr>
        <p:spPr>
          <a:xfrm flipH="1">
            <a:off x="9015662" y="0"/>
            <a:ext cx="3176337" cy="914400"/>
          </a:xfrm>
          <a:prstGeom prst="homePlate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Paralelogramo 27">
            <a:extLst>
              <a:ext uri="{FF2B5EF4-FFF2-40B4-BE49-F238E27FC236}">
                <a16:creationId xmlns:a16="http://schemas.microsoft.com/office/drawing/2014/main" id="{08CDEB55-7A69-5F0E-5BF3-7B9C0D10C77A}"/>
              </a:ext>
            </a:extLst>
          </p:cNvPr>
          <p:cNvSpPr/>
          <p:nvPr/>
        </p:nvSpPr>
        <p:spPr>
          <a:xfrm>
            <a:off x="8702842" y="-1"/>
            <a:ext cx="1772653" cy="914399"/>
          </a:xfrm>
          <a:prstGeom prst="parallelogram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0562E265-FE11-14A8-CAAE-A4A2B6258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9056" y="497301"/>
            <a:ext cx="2992877" cy="384627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6DF3169D-F145-5C5A-4103-920339F67C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4" t="9945" r="3333" b="17681"/>
          <a:stretch/>
        </p:blipFill>
        <p:spPr>
          <a:xfrm>
            <a:off x="9879182" y="-127603"/>
            <a:ext cx="1192624" cy="977447"/>
          </a:xfrm>
          <a:prstGeom prst="ellipse">
            <a:avLst/>
          </a:prstGeom>
          <a:noFill/>
        </p:spPr>
      </p:pic>
      <p:sp>
        <p:nvSpPr>
          <p:cNvPr id="31" name="Elipse 30">
            <a:extLst>
              <a:ext uri="{FF2B5EF4-FFF2-40B4-BE49-F238E27FC236}">
                <a16:creationId xmlns:a16="http://schemas.microsoft.com/office/drawing/2014/main" id="{B13096DE-772F-851D-E8D5-4B0D9D0CA1FA}"/>
              </a:ext>
            </a:extLst>
          </p:cNvPr>
          <p:cNvSpPr/>
          <p:nvPr/>
        </p:nvSpPr>
        <p:spPr>
          <a:xfrm>
            <a:off x="5621311" y="4930797"/>
            <a:ext cx="674558" cy="3693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7F46BC16-DA9F-BDE7-E8D2-F9B1BC8E4BEF}"/>
              </a:ext>
            </a:extLst>
          </p:cNvPr>
          <p:cNvSpPr txBox="1"/>
          <p:nvPr/>
        </p:nvSpPr>
        <p:spPr>
          <a:xfrm>
            <a:off x="7944230" y="2079906"/>
            <a:ext cx="3869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PR = </a:t>
            </a:r>
            <a:r>
              <a:rPr lang="el-GR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β0 + β1 × </a:t>
            </a:r>
            <a:r>
              <a:rPr lang="pt-BR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CPM </a:t>
            </a:r>
          </a:p>
        </p:txBody>
      </p:sp>
    </p:spTree>
    <p:extLst>
      <p:ext uri="{BB962C8B-B14F-4D97-AF65-F5344CB8AC3E}">
        <p14:creationId xmlns:p14="http://schemas.microsoft.com/office/powerpoint/2010/main" val="1416450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C9DC50E-F4DF-DB64-8A57-7630E1063435}"/>
              </a:ext>
            </a:extLst>
          </p:cNvPr>
          <p:cNvSpPr/>
          <p:nvPr/>
        </p:nvSpPr>
        <p:spPr>
          <a:xfrm flipH="1">
            <a:off x="-1" y="0"/>
            <a:ext cx="12192000" cy="9144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263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Exigências de Proteína para Ganho</a:t>
            </a:r>
          </a:p>
        </p:txBody>
      </p:sp>
      <p:sp>
        <p:nvSpPr>
          <p:cNvPr id="14" name="Seta: Pentágono 13">
            <a:extLst>
              <a:ext uri="{FF2B5EF4-FFF2-40B4-BE49-F238E27FC236}">
                <a16:creationId xmlns:a16="http://schemas.microsoft.com/office/drawing/2014/main" id="{5262185D-EAD6-01EA-DC72-7B8B6DE8EFCA}"/>
              </a:ext>
            </a:extLst>
          </p:cNvPr>
          <p:cNvSpPr/>
          <p:nvPr/>
        </p:nvSpPr>
        <p:spPr>
          <a:xfrm flipH="1">
            <a:off x="9015662" y="0"/>
            <a:ext cx="3176337" cy="914400"/>
          </a:xfrm>
          <a:prstGeom prst="homePlate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Paralelogramo 16">
            <a:extLst>
              <a:ext uri="{FF2B5EF4-FFF2-40B4-BE49-F238E27FC236}">
                <a16:creationId xmlns:a16="http://schemas.microsoft.com/office/drawing/2014/main" id="{A9E2B204-FA05-4A7F-2ABB-BE18EDEE1A7C}"/>
              </a:ext>
            </a:extLst>
          </p:cNvPr>
          <p:cNvSpPr/>
          <p:nvPr/>
        </p:nvSpPr>
        <p:spPr>
          <a:xfrm>
            <a:off x="8702842" y="-1"/>
            <a:ext cx="1772653" cy="914399"/>
          </a:xfrm>
          <a:prstGeom prst="parallelogram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BE0998C-2586-B457-3DE2-0DA02055A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9056" y="497301"/>
            <a:ext cx="2992877" cy="384627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AF1870B2-8FD5-840E-D629-46E86D24A0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4" t="9945" r="3333" b="17681"/>
          <a:stretch/>
        </p:blipFill>
        <p:spPr>
          <a:xfrm>
            <a:off x="9879182" y="-127603"/>
            <a:ext cx="1192624" cy="977447"/>
          </a:xfrm>
          <a:prstGeom prst="ellipse">
            <a:avLst/>
          </a:prstGeom>
          <a:noFill/>
        </p:spPr>
      </p:pic>
      <p:pic>
        <p:nvPicPr>
          <p:cNvPr id="3" name="Imagem 2" descr="Gráfico, Gráfico de dispersão&#10;&#10;Descrição gerada automaticamente">
            <a:extLst>
              <a:ext uri="{FF2B5EF4-FFF2-40B4-BE49-F238E27FC236}">
                <a16:creationId xmlns:a16="http://schemas.microsoft.com/office/drawing/2014/main" id="{CF89C208-5682-680F-0E19-2B21150F2B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3" t="11173" r="19956" b="7389"/>
          <a:stretch/>
        </p:blipFill>
        <p:spPr bwMode="auto">
          <a:xfrm>
            <a:off x="127548" y="1042003"/>
            <a:ext cx="7885057" cy="57025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A75D0C2-E763-06F8-1847-FBE62D87212F}"/>
              </a:ext>
            </a:extLst>
          </p:cNvPr>
          <p:cNvSpPr txBox="1"/>
          <p:nvPr/>
        </p:nvSpPr>
        <p:spPr>
          <a:xfrm>
            <a:off x="7108560" y="1622323"/>
            <a:ext cx="49558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PR = </a:t>
            </a:r>
            <a:r>
              <a:rPr lang="el-GR" sz="2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β</a:t>
            </a:r>
            <a:r>
              <a:rPr lang="el-GR" sz="2600" b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r>
              <a:rPr lang="el-GR" sz="2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+ β</a:t>
            </a:r>
            <a:r>
              <a:rPr lang="el-GR" sz="2600" b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l-GR" sz="2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× </a:t>
            </a:r>
            <a:r>
              <a:rPr lang="pt-BR" sz="2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GPCVZ + </a:t>
            </a:r>
            <a:r>
              <a:rPr lang="el-GR" sz="2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β</a:t>
            </a:r>
            <a:r>
              <a:rPr lang="el-GR" sz="2600" b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l-GR" sz="2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× </a:t>
            </a:r>
            <a:r>
              <a:rPr lang="pt-BR" sz="2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ER </a:t>
            </a:r>
          </a:p>
        </p:txBody>
      </p:sp>
    </p:spTree>
    <p:extLst>
      <p:ext uri="{BB962C8B-B14F-4D97-AF65-F5344CB8AC3E}">
        <p14:creationId xmlns:p14="http://schemas.microsoft.com/office/powerpoint/2010/main" val="3630792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F22706A-ABBE-F15E-0682-F544CDB19906}"/>
              </a:ext>
            </a:extLst>
          </p:cNvPr>
          <p:cNvSpPr txBox="1"/>
          <p:nvPr/>
        </p:nvSpPr>
        <p:spPr>
          <a:xfrm>
            <a:off x="932694" y="3589808"/>
            <a:ext cx="7475157" cy="1089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pt-BR" sz="28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MR = GPCVZ × (</a:t>
            </a:r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BR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× </a:t>
            </a:r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BR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× PCVZ</a:t>
            </a:r>
            <a:r>
              <a:rPr lang="pt-BR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BR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1-1)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C9DC50E-F4DF-DB64-8A57-7630E1063435}"/>
              </a:ext>
            </a:extLst>
          </p:cNvPr>
          <p:cNvSpPr/>
          <p:nvPr/>
        </p:nvSpPr>
        <p:spPr>
          <a:xfrm flipH="1">
            <a:off x="-1" y="0"/>
            <a:ext cx="12192000" cy="9144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263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Exigências de Minerais para Mantença e ganho</a:t>
            </a:r>
          </a:p>
        </p:txBody>
      </p:sp>
      <p:sp>
        <p:nvSpPr>
          <p:cNvPr id="14" name="Seta: Pentágono 13">
            <a:extLst>
              <a:ext uri="{FF2B5EF4-FFF2-40B4-BE49-F238E27FC236}">
                <a16:creationId xmlns:a16="http://schemas.microsoft.com/office/drawing/2014/main" id="{5262185D-EAD6-01EA-DC72-7B8B6DE8EFCA}"/>
              </a:ext>
            </a:extLst>
          </p:cNvPr>
          <p:cNvSpPr/>
          <p:nvPr/>
        </p:nvSpPr>
        <p:spPr>
          <a:xfrm flipH="1">
            <a:off x="9015662" y="0"/>
            <a:ext cx="3176337" cy="914400"/>
          </a:xfrm>
          <a:prstGeom prst="homePlate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Paralelogramo 16">
            <a:extLst>
              <a:ext uri="{FF2B5EF4-FFF2-40B4-BE49-F238E27FC236}">
                <a16:creationId xmlns:a16="http://schemas.microsoft.com/office/drawing/2014/main" id="{A9E2B204-FA05-4A7F-2ABB-BE18EDEE1A7C}"/>
              </a:ext>
            </a:extLst>
          </p:cNvPr>
          <p:cNvSpPr/>
          <p:nvPr/>
        </p:nvSpPr>
        <p:spPr>
          <a:xfrm>
            <a:off x="8702842" y="-1"/>
            <a:ext cx="1772653" cy="914399"/>
          </a:xfrm>
          <a:prstGeom prst="parallelogram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BE0998C-2586-B457-3DE2-0DA02055A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9056" y="497301"/>
            <a:ext cx="2992877" cy="384627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AF1870B2-8FD5-840E-D629-46E86D24A0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4" t="9945" r="3333" b="17681"/>
          <a:stretch/>
        </p:blipFill>
        <p:spPr>
          <a:xfrm>
            <a:off x="9879182" y="-127603"/>
            <a:ext cx="1192624" cy="977447"/>
          </a:xfrm>
          <a:prstGeom prst="ellipse">
            <a:avLst/>
          </a:prstGeom>
          <a:noFill/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8FEBAE4-4825-97B7-6CC2-4784A932E965}"/>
              </a:ext>
            </a:extLst>
          </p:cNvPr>
          <p:cNvSpPr txBox="1"/>
          <p:nvPr/>
        </p:nvSpPr>
        <p:spPr>
          <a:xfrm>
            <a:off x="932694" y="1728557"/>
            <a:ext cx="451986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MR = </a:t>
            </a:r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BR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BR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× MI</a:t>
            </a:r>
          </a:p>
        </p:txBody>
      </p:sp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7BDF2D28-C9B5-D9EF-B113-DA410E136837}"/>
              </a:ext>
            </a:extLst>
          </p:cNvPr>
          <p:cNvSpPr/>
          <p:nvPr/>
        </p:nvSpPr>
        <p:spPr>
          <a:xfrm>
            <a:off x="7211937" y="4214457"/>
            <a:ext cx="530942" cy="383458"/>
          </a:xfrm>
          <a:prstGeom prst="rightArrow">
            <a:avLst/>
          </a:prstGeom>
          <a:solidFill>
            <a:srgbClr val="FBB031"/>
          </a:solidFill>
          <a:ln>
            <a:solidFill>
              <a:srgbClr val="F9AD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: Curva para Baixo 6">
            <a:extLst>
              <a:ext uri="{FF2B5EF4-FFF2-40B4-BE49-F238E27FC236}">
                <a16:creationId xmlns:a16="http://schemas.microsoft.com/office/drawing/2014/main" id="{FDBDA30C-6447-B749-22BC-016B8202CAD2}"/>
              </a:ext>
            </a:extLst>
          </p:cNvPr>
          <p:cNvSpPr/>
          <p:nvPr/>
        </p:nvSpPr>
        <p:spPr>
          <a:xfrm rot="16023543" flipH="1">
            <a:off x="404380" y="3974750"/>
            <a:ext cx="652178" cy="371475"/>
          </a:xfrm>
          <a:prstGeom prst="curvedDownArrow">
            <a:avLst/>
          </a:prstGeom>
          <a:solidFill>
            <a:srgbClr val="FBB031"/>
          </a:solidFill>
          <a:ln>
            <a:solidFill>
              <a:srgbClr val="F9AD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C63DD2D-C030-695C-496B-BC131EE49BE2}"/>
              </a:ext>
            </a:extLst>
          </p:cNvPr>
          <p:cNvSpPr txBox="1"/>
          <p:nvPr/>
        </p:nvSpPr>
        <p:spPr>
          <a:xfrm>
            <a:off x="7876419" y="4021001"/>
            <a:ext cx="317633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MR = </a:t>
            </a: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MLg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42C70CF1-7CD1-E088-B021-45DDF8320703}"/>
              </a:ext>
            </a:extLst>
          </p:cNvPr>
          <p:cNvSpPr/>
          <p:nvPr/>
        </p:nvSpPr>
        <p:spPr>
          <a:xfrm>
            <a:off x="4221087" y="1910849"/>
            <a:ext cx="530942" cy="383458"/>
          </a:xfrm>
          <a:prstGeom prst="rightArrow">
            <a:avLst/>
          </a:prstGeom>
          <a:solidFill>
            <a:srgbClr val="FBB031"/>
          </a:solidFill>
          <a:ln>
            <a:solidFill>
              <a:srgbClr val="F9AD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DC7C37F-67EB-102B-9EBF-C13FB99B877C}"/>
              </a:ext>
            </a:extLst>
          </p:cNvPr>
          <p:cNvSpPr txBox="1"/>
          <p:nvPr/>
        </p:nvSpPr>
        <p:spPr>
          <a:xfrm>
            <a:off x="4933713" y="1366195"/>
            <a:ext cx="512549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BR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MLm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2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BR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= Coeficiente de retenção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D0139B4-5670-047C-9097-50F3EDC3FC15}"/>
              </a:ext>
            </a:extLst>
          </p:cNvPr>
          <p:cNvSpPr txBox="1"/>
          <p:nvPr/>
        </p:nvSpPr>
        <p:spPr>
          <a:xfrm>
            <a:off x="932693" y="3432263"/>
            <a:ext cx="6100762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MR = </a:t>
            </a:r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BR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× PCVZ</a:t>
            </a:r>
            <a:r>
              <a:rPr lang="el-GR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BR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8EE376E-FE64-9B4C-4F91-CE67CE510D39}"/>
              </a:ext>
            </a:extLst>
          </p:cNvPr>
          <p:cNvCxnSpPr>
            <a:cxnSpLocks/>
          </p:cNvCxnSpPr>
          <p:nvPr/>
        </p:nvCxnSpPr>
        <p:spPr>
          <a:xfrm>
            <a:off x="4614644" y="5844603"/>
            <a:ext cx="407891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5378C36-0B93-ECB7-A9DA-480A607ADECF}"/>
              </a:ext>
            </a:extLst>
          </p:cNvPr>
          <p:cNvSpPr txBox="1"/>
          <p:nvPr/>
        </p:nvSpPr>
        <p:spPr>
          <a:xfrm>
            <a:off x="5019302" y="5266753"/>
            <a:ext cx="3269596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MLm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MLg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B82638E-4C71-C9A0-593E-0A012206264D}"/>
              </a:ext>
            </a:extLst>
          </p:cNvPr>
          <p:cNvSpPr txBox="1"/>
          <p:nvPr/>
        </p:nvSpPr>
        <p:spPr>
          <a:xfrm>
            <a:off x="4614644" y="5740246"/>
            <a:ext cx="4438128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Coeficiente de retenção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4A11FE8-32CD-86FA-9AC9-BC4417545FE5}"/>
              </a:ext>
            </a:extLst>
          </p:cNvPr>
          <p:cNvSpPr txBox="1"/>
          <p:nvPr/>
        </p:nvSpPr>
        <p:spPr>
          <a:xfrm>
            <a:off x="750021" y="5499671"/>
            <a:ext cx="4002008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Exigências dietéticas = </a:t>
            </a:r>
          </a:p>
        </p:txBody>
      </p:sp>
    </p:spTree>
    <p:extLst>
      <p:ext uri="{BB962C8B-B14F-4D97-AF65-F5344CB8AC3E}">
        <p14:creationId xmlns:p14="http://schemas.microsoft.com/office/powerpoint/2010/main" val="26932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7" grpId="0" animBg="1"/>
      <p:bldP spid="8" grpId="0"/>
      <p:bldP spid="9" grpId="0" animBg="1"/>
      <p:bldP spid="10" grpId="0"/>
      <p:bldP spid="18" grpId="0"/>
      <p:bldP spid="21" grpId="0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FE3976B3-3A8B-DF8D-B5D3-3E2781213D5D}"/>
              </a:ext>
            </a:extLst>
          </p:cNvPr>
          <p:cNvSpPr txBox="1"/>
          <p:nvPr/>
        </p:nvSpPr>
        <p:spPr>
          <a:xfrm>
            <a:off x="1404702" y="349821"/>
            <a:ext cx="93825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Macrominerais</a:t>
            </a:r>
            <a:r>
              <a:rPr lang="pt-BR" sz="2800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: Mantença, Retenção, Ganho</a:t>
            </a:r>
            <a:endParaRPr lang="pt-BR" sz="2800" dirty="0"/>
          </a:p>
        </p:txBody>
      </p:sp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2CF7F9A2-8930-A8DB-B37B-2A5347F08F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0840067"/>
              </p:ext>
            </p:extLst>
          </p:nvPr>
        </p:nvGraphicFramePr>
        <p:xfrm>
          <a:off x="1015889" y="799684"/>
          <a:ext cx="10160217" cy="6168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9227453" imgH="5566372" progId="Word.Document.12">
                  <p:embed/>
                </p:oleObj>
              </mc:Choice>
              <mc:Fallback>
                <p:oleObj name="Document" r:id="rId2" imgW="9227453" imgH="556637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15889" y="799684"/>
                        <a:ext cx="10160217" cy="6168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0898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E917D228-50A8-FD1D-CE09-735544E54E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327757"/>
              </p:ext>
            </p:extLst>
          </p:nvPr>
        </p:nvGraphicFramePr>
        <p:xfrm>
          <a:off x="1016791" y="963223"/>
          <a:ext cx="10158412" cy="608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9095483" imgH="5451813" progId="Word.Document.12">
                  <p:embed/>
                </p:oleObj>
              </mc:Choice>
              <mc:Fallback>
                <p:oleObj name="Document" r:id="rId2" imgW="9095483" imgH="545181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16791" y="963223"/>
                        <a:ext cx="10158412" cy="6089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2C7146A9-0D76-E144-81D5-6EB5C589AF57}"/>
              </a:ext>
            </a:extLst>
          </p:cNvPr>
          <p:cNvSpPr txBox="1"/>
          <p:nvPr/>
        </p:nvSpPr>
        <p:spPr>
          <a:xfrm>
            <a:off x="1404700" y="198565"/>
            <a:ext cx="93825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Microminerais: Mantença, Retenção, Ganho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975662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Número de Slide 11"/>
          <p:cNvSpPr>
            <a:spLocks noGrp="1"/>
          </p:cNvSpPr>
          <p:nvPr>
            <p:ph type="sldNum" sz="quarter" idx="12"/>
          </p:nvPr>
        </p:nvSpPr>
        <p:spPr>
          <a:xfrm>
            <a:off x="10119360" y="5703570"/>
            <a:ext cx="548640" cy="297180"/>
          </a:xfrm>
          <a:ln>
            <a:noFill/>
          </a:ln>
        </p:spPr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Retângulo de cantos arredondados 5"/>
          <p:cNvSpPr/>
          <p:nvPr/>
        </p:nvSpPr>
        <p:spPr>
          <a:xfrm>
            <a:off x="1830886" y="934462"/>
            <a:ext cx="8643668" cy="58228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Sistemas mundiais</a:t>
            </a:r>
          </a:p>
        </p:txBody>
      </p:sp>
      <p:sp>
        <p:nvSpPr>
          <p:cNvPr id="9" name="Retângulo 8"/>
          <p:cNvSpPr/>
          <p:nvPr/>
        </p:nvSpPr>
        <p:spPr>
          <a:xfrm>
            <a:off x="2555447" y="1482458"/>
            <a:ext cx="6852107" cy="34289"/>
          </a:xfrm>
          <a:prstGeom prst="rect">
            <a:avLst/>
          </a:prstGeom>
          <a:gradFill flip="none" rotWithShape="1">
            <a:gsLst>
              <a:gs pos="11000">
                <a:schemeClr val="bg1"/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763" y="1618384"/>
            <a:ext cx="8401914" cy="4233777"/>
          </a:xfrm>
          <a:prstGeom prst="rect">
            <a:avLst/>
          </a:prstGeom>
        </p:spPr>
      </p:pic>
      <p:sp>
        <p:nvSpPr>
          <p:cNvPr id="17" name="CaixaDeTexto 14"/>
          <p:cNvSpPr txBox="1"/>
          <p:nvPr/>
        </p:nvSpPr>
        <p:spPr>
          <a:xfrm>
            <a:off x="6649881" y="7992305"/>
            <a:ext cx="3123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  <a:endParaRPr lang="pt-BR" sz="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5266" flipV="1">
            <a:off x="5521181" y="1966916"/>
            <a:ext cx="1800917" cy="1800917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98" y="1723619"/>
            <a:ext cx="2858164" cy="377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4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C9DC50E-F4DF-DB64-8A57-7630E1063435}"/>
              </a:ext>
            </a:extLst>
          </p:cNvPr>
          <p:cNvSpPr/>
          <p:nvPr/>
        </p:nvSpPr>
        <p:spPr>
          <a:xfrm flipH="1">
            <a:off x="-1" y="0"/>
            <a:ext cx="12192000" cy="9144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263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Exigências Liquidas de Ca e P para ganho</a:t>
            </a:r>
          </a:p>
        </p:txBody>
      </p:sp>
      <p:sp>
        <p:nvSpPr>
          <p:cNvPr id="14" name="Seta: Pentágono 13">
            <a:extLst>
              <a:ext uri="{FF2B5EF4-FFF2-40B4-BE49-F238E27FC236}">
                <a16:creationId xmlns:a16="http://schemas.microsoft.com/office/drawing/2014/main" id="{5262185D-EAD6-01EA-DC72-7B8B6DE8EFCA}"/>
              </a:ext>
            </a:extLst>
          </p:cNvPr>
          <p:cNvSpPr/>
          <p:nvPr/>
        </p:nvSpPr>
        <p:spPr>
          <a:xfrm flipH="1">
            <a:off x="9015662" y="0"/>
            <a:ext cx="3176337" cy="914400"/>
          </a:xfrm>
          <a:prstGeom prst="homePlate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Paralelogramo 16">
            <a:extLst>
              <a:ext uri="{FF2B5EF4-FFF2-40B4-BE49-F238E27FC236}">
                <a16:creationId xmlns:a16="http://schemas.microsoft.com/office/drawing/2014/main" id="{A9E2B204-FA05-4A7F-2ABB-BE18EDEE1A7C}"/>
              </a:ext>
            </a:extLst>
          </p:cNvPr>
          <p:cNvSpPr/>
          <p:nvPr/>
        </p:nvSpPr>
        <p:spPr>
          <a:xfrm>
            <a:off x="8702842" y="-1"/>
            <a:ext cx="1772653" cy="914399"/>
          </a:xfrm>
          <a:prstGeom prst="parallelogram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BE0998C-2586-B457-3DE2-0DA02055A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056" y="497301"/>
            <a:ext cx="2992877" cy="384627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AF1870B2-8FD5-840E-D629-46E86D24A0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4" t="9945" r="3333" b="17681"/>
          <a:stretch/>
        </p:blipFill>
        <p:spPr>
          <a:xfrm>
            <a:off x="9879182" y="-127603"/>
            <a:ext cx="1192624" cy="977447"/>
          </a:xfrm>
          <a:prstGeom prst="ellipse">
            <a:avLst/>
          </a:prstGeom>
          <a:noFill/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15CE8CD7-0043-80CD-A3B1-7F6CEEA015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723579"/>
              </p:ext>
            </p:extLst>
          </p:nvPr>
        </p:nvGraphicFramePr>
        <p:xfrm>
          <a:off x="5785099" y="1021691"/>
          <a:ext cx="6406901" cy="5747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513214AB-B7AE-B11E-EAFC-882E499EA7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0520271"/>
              </p:ext>
            </p:extLst>
          </p:nvPr>
        </p:nvGraphicFramePr>
        <p:xfrm>
          <a:off x="348184" y="943895"/>
          <a:ext cx="5761371" cy="5224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15" name="Agrupar 14">
            <a:extLst>
              <a:ext uri="{FF2B5EF4-FFF2-40B4-BE49-F238E27FC236}">
                <a16:creationId xmlns:a16="http://schemas.microsoft.com/office/drawing/2014/main" id="{1DBE4FED-0338-8C1B-1352-E377EA5A4D8C}"/>
              </a:ext>
            </a:extLst>
          </p:cNvPr>
          <p:cNvGrpSpPr/>
          <p:nvPr/>
        </p:nvGrpSpPr>
        <p:grpSpPr>
          <a:xfrm>
            <a:off x="1363579" y="6360699"/>
            <a:ext cx="10074442" cy="338554"/>
            <a:chOff x="1363579" y="6360699"/>
            <a:chExt cx="10074442" cy="338554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3E7F346B-6C8B-D8AC-9809-810FAAE311C4}"/>
                </a:ext>
              </a:extLst>
            </p:cNvPr>
            <p:cNvSpPr txBox="1"/>
            <p:nvPr/>
          </p:nvSpPr>
          <p:spPr>
            <a:xfrm>
              <a:off x="1363579" y="6360699"/>
              <a:ext cx="100744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dirty="0">
                  <a:latin typeface="Arial" panose="020B0604020202020204" pitchFamily="34" charset="0"/>
                  <a:cs typeface="Arial" panose="020B0604020202020204" pitchFamily="34" charset="0"/>
                </a:rPr>
                <a:t>Machos não castrados (M)      Machos castrados (C)      Fêmeas (F)</a:t>
              </a: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91583571-E9DE-4EAD-446C-1A1AA729055B}"/>
                </a:ext>
              </a:extLst>
            </p:cNvPr>
            <p:cNvSpPr/>
            <p:nvPr/>
          </p:nvSpPr>
          <p:spPr>
            <a:xfrm rot="5400000">
              <a:off x="3145149" y="6487866"/>
              <a:ext cx="96252" cy="96253"/>
            </a:xfrm>
            <a:prstGeom prst="rect">
              <a:avLst/>
            </a:prstGeom>
            <a:solidFill>
              <a:srgbClr val="216BFF"/>
            </a:solidFill>
            <a:ln>
              <a:solidFill>
                <a:srgbClr val="216B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E7DA8A5C-2AD0-E3DE-C75C-C8FF74F48907}"/>
                </a:ext>
              </a:extLst>
            </p:cNvPr>
            <p:cNvSpPr/>
            <p:nvPr/>
          </p:nvSpPr>
          <p:spPr>
            <a:xfrm rot="5400000">
              <a:off x="5890461" y="6484858"/>
              <a:ext cx="96252" cy="96253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DB371AD1-AA8D-6E0A-2BFA-2F2615437E83}"/>
                </a:ext>
              </a:extLst>
            </p:cNvPr>
            <p:cNvSpPr/>
            <p:nvPr/>
          </p:nvSpPr>
          <p:spPr>
            <a:xfrm rot="5400000">
              <a:off x="8250154" y="6487866"/>
              <a:ext cx="96252" cy="9625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5400623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C9DC50E-F4DF-DB64-8A57-7630E1063435}"/>
              </a:ext>
            </a:extLst>
          </p:cNvPr>
          <p:cNvSpPr/>
          <p:nvPr/>
        </p:nvSpPr>
        <p:spPr>
          <a:xfrm flipH="1">
            <a:off x="-1" y="0"/>
            <a:ext cx="12192000" cy="9144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263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Exigências de Mg para ganho</a:t>
            </a:r>
          </a:p>
        </p:txBody>
      </p:sp>
      <p:sp>
        <p:nvSpPr>
          <p:cNvPr id="14" name="Seta: Pentágono 13">
            <a:extLst>
              <a:ext uri="{FF2B5EF4-FFF2-40B4-BE49-F238E27FC236}">
                <a16:creationId xmlns:a16="http://schemas.microsoft.com/office/drawing/2014/main" id="{5262185D-EAD6-01EA-DC72-7B8B6DE8EFCA}"/>
              </a:ext>
            </a:extLst>
          </p:cNvPr>
          <p:cNvSpPr/>
          <p:nvPr/>
        </p:nvSpPr>
        <p:spPr>
          <a:xfrm flipH="1">
            <a:off x="9015662" y="0"/>
            <a:ext cx="3176337" cy="914400"/>
          </a:xfrm>
          <a:prstGeom prst="homePlate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Paralelogramo 16">
            <a:extLst>
              <a:ext uri="{FF2B5EF4-FFF2-40B4-BE49-F238E27FC236}">
                <a16:creationId xmlns:a16="http://schemas.microsoft.com/office/drawing/2014/main" id="{A9E2B204-FA05-4A7F-2ABB-BE18EDEE1A7C}"/>
              </a:ext>
            </a:extLst>
          </p:cNvPr>
          <p:cNvSpPr/>
          <p:nvPr/>
        </p:nvSpPr>
        <p:spPr>
          <a:xfrm>
            <a:off x="8702842" y="-1"/>
            <a:ext cx="1772653" cy="914399"/>
          </a:xfrm>
          <a:prstGeom prst="parallelogram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BE0998C-2586-B457-3DE2-0DA02055A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9056" y="497301"/>
            <a:ext cx="2992877" cy="384627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AF1870B2-8FD5-840E-D629-46E86D24A0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4" t="9945" r="3333" b="17681"/>
          <a:stretch/>
        </p:blipFill>
        <p:spPr>
          <a:xfrm>
            <a:off x="9879182" y="-127603"/>
            <a:ext cx="1192624" cy="977447"/>
          </a:xfrm>
          <a:prstGeom prst="ellipse">
            <a:avLst/>
          </a:prstGeom>
          <a:noFill/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6EF4CF0F-1915-2463-89F1-D164B801B2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64465"/>
              </p:ext>
            </p:extLst>
          </p:nvPr>
        </p:nvGraphicFramePr>
        <p:xfrm>
          <a:off x="2677391" y="1038557"/>
          <a:ext cx="6618646" cy="5166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6" name="Agrupar 5">
            <a:extLst>
              <a:ext uri="{FF2B5EF4-FFF2-40B4-BE49-F238E27FC236}">
                <a16:creationId xmlns:a16="http://schemas.microsoft.com/office/drawing/2014/main" id="{63CE7C50-DCCB-D910-0415-FF3535DF25CA}"/>
              </a:ext>
            </a:extLst>
          </p:cNvPr>
          <p:cNvGrpSpPr/>
          <p:nvPr/>
        </p:nvGrpSpPr>
        <p:grpSpPr>
          <a:xfrm>
            <a:off x="1363579" y="6360699"/>
            <a:ext cx="10074442" cy="338554"/>
            <a:chOff x="1363579" y="6360699"/>
            <a:chExt cx="10074442" cy="338554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FA6F9C64-90F1-47E0-07CD-4CA2AD2D04C1}"/>
                </a:ext>
              </a:extLst>
            </p:cNvPr>
            <p:cNvSpPr txBox="1"/>
            <p:nvPr/>
          </p:nvSpPr>
          <p:spPr>
            <a:xfrm>
              <a:off x="1363579" y="6360699"/>
              <a:ext cx="100744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dirty="0">
                  <a:latin typeface="Arial" panose="020B0604020202020204" pitchFamily="34" charset="0"/>
                  <a:cs typeface="Arial" panose="020B0604020202020204" pitchFamily="34" charset="0"/>
                </a:rPr>
                <a:t>Machos não castrados (M)      Machos castrados (C)      Fêmeas (F)</a:t>
              </a: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A2D0B02B-8FD4-F35B-13DA-0F9705803B01}"/>
                </a:ext>
              </a:extLst>
            </p:cNvPr>
            <p:cNvSpPr/>
            <p:nvPr/>
          </p:nvSpPr>
          <p:spPr>
            <a:xfrm rot="5400000">
              <a:off x="3145149" y="6487866"/>
              <a:ext cx="96252" cy="96253"/>
            </a:xfrm>
            <a:prstGeom prst="rect">
              <a:avLst/>
            </a:prstGeom>
            <a:solidFill>
              <a:srgbClr val="216BFF"/>
            </a:solidFill>
            <a:ln>
              <a:solidFill>
                <a:srgbClr val="216B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A9EBD953-B53F-8D96-2ED4-5B232CFAD895}"/>
                </a:ext>
              </a:extLst>
            </p:cNvPr>
            <p:cNvSpPr/>
            <p:nvPr/>
          </p:nvSpPr>
          <p:spPr>
            <a:xfrm rot="5400000">
              <a:off x="5890461" y="6484858"/>
              <a:ext cx="96252" cy="96253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BEF29B3D-B432-F44B-43E9-179EF8D14BD5}"/>
                </a:ext>
              </a:extLst>
            </p:cNvPr>
            <p:cNvSpPr/>
            <p:nvPr/>
          </p:nvSpPr>
          <p:spPr>
            <a:xfrm rot="5400000">
              <a:off x="8250154" y="6487866"/>
              <a:ext cx="96252" cy="9625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4094874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C9DC50E-F4DF-DB64-8A57-7630E1063435}"/>
              </a:ext>
            </a:extLst>
          </p:cNvPr>
          <p:cNvSpPr/>
          <p:nvPr/>
        </p:nvSpPr>
        <p:spPr>
          <a:xfrm flipH="1">
            <a:off x="-1" y="0"/>
            <a:ext cx="12192000" cy="9144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263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Exigências Líquidas de Na e K para ganho</a:t>
            </a:r>
          </a:p>
        </p:txBody>
      </p:sp>
      <p:sp>
        <p:nvSpPr>
          <p:cNvPr id="14" name="Seta: Pentágono 13">
            <a:extLst>
              <a:ext uri="{FF2B5EF4-FFF2-40B4-BE49-F238E27FC236}">
                <a16:creationId xmlns:a16="http://schemas.microsoft.com/office/drawing/2014/main" id="{5262185D-EAD6-01EA-DC72-7B8B6DE8EFCA}"/>
              </a:ext>
            </a:extLst>
          </p:cNvPr>
          <p:cNvSpPr/>
          <p:nvPr/>
        </p:nvSpPr>
        <p:spPr>
          <a:xfrm flipH="1">
            <a:off x="9015662" y="0"/>
            <a:ext cx="3176337" cy="914400"/>
          </a:xfrm>
          <a:prstGeom prst="homePlate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Paralelogramo 16">
            <a:extLst>
              <a:ext uri="{FF2B5EF4-FFF2-40B4-BE49-F238E27FC236}">
                <a16:creationId xmlns:a16="http://schemas.microsoft.com/office/drawing/2014/main" id="{A9E2B204-FA05-4A7F-2ABB-BE18EDEE1A7C}"/>
              </a:ext>
            </a:extLst>
          </p:cNvPr>
          <p:cNvSpPr/>
          <p:nvPr/>
        </p:nvSpPr>
        <p:spPr>
          <a:xfrm>
            <a:off x="8702842" y="-1"/>
            <a:ext cx="1772653" cy="914399"/>
          </a:xfrm>
          <a:prstGeom prst="parallelogram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BE0998C-2586-B457-3DE2-0DA02055A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9056" y="497301"/>
            <a:ext cx="2992877" cy="384627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AF1870B2-8FD5-840E-D629-46E86D24A0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4" t="9945" r="3333" b="17681"/>
          <a:stretch/>
        </p:blipFill>
        <p:spPr>
          <a:xfrm>
            <a:off x="9879182" y="-127603"/>
            <a:ext cx="1192624" cy="977447"/>
          </a:xfrm>
          <a:prstGeom prst="ellipse">
            <a:avLst/>
          </a:prstGeom>
          <a:noFill/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FB0078F5-BB7F-D061-8CF7-407103BCDC15}"/>
              </a:ext>
            </a:extLst>
          </p:cNvPr>
          <p:cNvGrpSpPr/>
          <p:nvPr/>
        </p:nvGrpSpPr>
        <p:grpSpPr>
          <a:xfrm>
            <a:off x="1363579" y="6360699"/>
            <a:ext cx="10074442" cy="338554"/>
            <a:chOff x="1363579" y="6360699"/>
            <a:chExt cx="10074442" cy="338554"/>
          </a:xfrm>
        </p:grpSpPr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5797CC20-7AEF-1280-20C5-C27E3CFFDF97}"/>
                </a:ext>
              </a:extLst>
            </p:cNvPr>
            <p:cNvSpPr txBox="1"/>
            <p:nvPr/>
          </p:nvSpPr>
          <p:spPr>
            <a:xfrm>
              <a:off x="1363579" y="6360699"/>
              <a:ext cx="100744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dirty="0">
                  <a:latin typeface="Arial" panose="020B0604020202020204" pitchFamily="34" charset="0"/>
                  <a:cs typeface="Arial" panose="020B0604020202020204" pitchFamily="34" charset="0"/>
                </a:rPr>
                <a:t>Machos não castrados (M)      Machos castrados (C)      Fêmeas (F)</a:t>
              </a:r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F92CC81F-61A7-593D-63D0-261A3C3D8834}"/>
                </a:ext>
              </a:extLst>
            </p:cNvPr>
            <p:cNvSpPr/>
            <p:nvPr/>
          </p:nvSpPr>
          <p:spPr>
            <a:xfrm rot="5400000">
              <a:off x="3145149" y="6487866"/>
              <a:ext cx="96252" cy="96253"/>
            </a:xfrm>
            <a:prstGeom prst="rect">
              <a:avLst/>
            </a:prstGeom>
            <a:solidFill>
              <a:srgbClr val="216BFF"/>
            </a:solidFill>
            <a:ln>
              <a:solidFill>
                <a:srgbClr val="216B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AE1A4AC-6296-FFB2-32B7-513EF982C031}"/>
                </a:ext>
              </a:extLst>
            </p:cNvPr>
            <p:cNvSpPr/>
            <p:nvPr/>
          </p:nvSpPr>
          <p:spPr>
            <a:xfrm rot="5400000">
              <a:off x="5890461" y="6484858"/>
              <a:ext cx="96252" cy="96253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17E12E69-1383-1465-5A0A-674E3FBF962F}"/>
                </a:ext>
              </a:extLst>
            </p:cNvPr>
            <p:cNvSpPr/>
            <p:nvPr/>
          </p:nvSpPr>
          <p:spPr>
            <a:xfrm rot="5400000">
              <a:off x="8250154" y="6487866"/>
              <a:ext cx="96252" cy="9625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91A09386-DF0C-A64A-56DA-5AFDA34071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97215"/>
              </p:ext>
            </p:extLst>
          </p:nvPr>
        </p:nvGraphicFramePr>
        <p:xfrm>
          <a:off x="327934" y="1038559"/>
          <a:ext cx="5562526" cy="4949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79C3C3AC-D2F2-AC05-ED20-92D60686DA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5140642"/>
              </p:ext>
            </p:extLst>
          </p:nvPr>
        </p:nvGraphicFramePr>
        <p:xfrm>
          <a:off x="6030806" y="1098261"/>
          <a:ext cx="5768164" cy="4949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245094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C9DC50E-F4DF-DB64-8A57-7630E1063435}"/>
              </a:ext>
            </a:extLst>
          </p:cNvPr>
          <p:cNvSpPr/>
          <p:nvPr/>
        </p:nvSpPr>
        <p:spPr>
          <a:xfrm flipH="1">
            <a:off x="-1" y="0"/>
            <a:ext cx="12192000" cy="9144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263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Exigências líquidas de Cu e Fe para ganho</a:t>
            </a:r>
          </a:p>
        </p:txBody>
      </p:sp>
      <p:sp>
        <p:nvSpPr>
          <p:cNvPr id="14" name="Seta: Pentágono 13">
            <a:extLst>
              <a:ext uri="{FF2B5EF4-FFF2-40B4-BE49-F238E27FC236}">
                <a16:creationId xmlns:a16="http://schemas.microsoft.com/office/drawing/2014/main" id="{5262185D-EAD6-01EA-DC72-7B8B6DE8EFCA}"/>
              </a:ext>
            </a:extLst>
          </p:cNvPr>
          <p:cNvSpPr/>
          <p:nvPr/>
        </p:nvSpPr>
        <p:spPr>
          <a:xfrm flipH="1">
            <a:off x="9015662" y="0"/>
            <a:ext cx="3176337" cy="914400"/>
          </a:xfrm>
          <a:prstGeom prst="homePlate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Paralelogramo 16">
            <a:extLst>
              <a:ext uri="{FF2B5EF4-FFF2-40B4-BE49-F238E27FC236}">
                <a16:creationId xmlns:a16="http://schemas.microsoft.com/office/drawing/2014/main" id="{A9E2B204-FA05-4A7F-2ABB-BE18EDEE1A7C}"/>
              </a:ext>
            </a:extLst>
          </p:cNvPr>
          <p:cNvSpPr/>
          <p:nvPr/>
        </p:nvSpPr>
        <p:spPr>
          <a:xfrm>
            <a:off x="8702842" y="-1"/>
            <a:ext cx="1772653" cy="914399"/>
          </a:xfrm>
          <a:prstGeom prst="parallelogram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BE0998C-2586-B457-3DE2-0DA02055A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9056" y="497301"/>
            <a:ext cx="2992877" cy="384627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AF1870B2-8FD5-840E-D629-46E86D24A0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4" t="9945" r="3333" b="17681"/>
          <a:stretch/>
        </p:blipFill>
        <p:spPr>
          <a:xfrm>
            <a:off x="9879182" y="-127603"/>
            <a:ext cx="1192624" cy="977447"/>
          </a:xfrm>
          <a:prstGeom prst="ellipse">
            <a:avLst/>
          </a:prstGeom>
          <a:noFill/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D4013607-AD8B-1F04-C3A3-0F0BC79BE6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6000504"/>
              </p:ext>
            </p:extLst>
          </p:nvPr>
        </p:nvGraphicFramePr>
        <p:xfrm>
          <a:off x="320842" y="1042003"/>
          <a:ext cx="5510115" cy="5203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811866C-1CD5-6520-4D48-08DD471947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3745061"/>
              </p:ext>
            </p:extLst>
          </p:nvPr>
        </p:nvGraphicFramePr>
        <p:xfrm>
          <a:off x="6095999" y="1038557"/>
          <a:ext cx="5775159" cy="5207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5" name="Agrupar 4">
            <a:extLst>
              <a:ext uri="{FF2B5EF4-FFF2-40B4-BE49-F238E27FC236}">
                <a16:creationId xmlns:a16="http://schemas.microsoft.com/office/drawing/2014/main" id="{DADDEC59-3D25-E734-8CCA-41386DB5963B}"/>
              </a:ext>
            </a:extLst>
          </p:cNvPr>
          <p:cNvGrpSpPr/>
          <p:nvPr/>
        </p:nvGrpSpPr>
        <p:grpSpPr>
          <a:xfrm>
            <a:off x="1363579" y="6360699"/>
            <a:ext cx="10074442" cy="338554"/>
            <a:chOff x="1363579" y="6360699"/>
            <a:chExt cx="10074442" cy="338554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66E742C2-9088-239F-4F85-E9B3FE15DAF5}"/>
                </a:ext>
              </a:extLst>
            </p:cNvPr>
            <p:cNvSpPr txBox="1"/>
            <p:nvPr/>
          </p:nvSpPr>
          <p:spPr>
            <a:xfrm>
              <a:off x="1363579" y="6360699"/>
              <a:ext cx="100744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dirty="0">
                  <a:latin typeface="Arial" panose="020B0604020202020204" pitchFamily="34" charset="0"/>
                  <a:cs typeface="Arial" panose="020B0604020202020204" pitchFamily="34" charset="0"/>
                </a:rPr>
                <a:t>Machos não castrados (M)      Machos castrados (C)      Fêmeas (F)</a:t>
              </a: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599F1483-D85A-C9F6-1BAB-30FEEC9E642E}"/>
                </a:ext>
              </a:extLst>
            </p:cNvPr>
            <p:cNvSpPr/>
            <p:nvPr/>
          </p:nvSpPr>
          <p:spPr>
            <a:xfrm rot="5400000">
              <a:off x="3145149" y="6487866"/>
              <a:ext cx="96252" cy="96253"/>
            </a:xfrm>
            <a:prstGeom prst="rect">
              <a:avLst/>
            </a:prstGeom>
            <a:solidFill>
              <a:srgbClr val="216BFF"/>
            </a:solidFill>
            <a:ln>
              <a:solidFill>
                <a:srgbClr val="216B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EAF91D99-7736-D168-994D-66D3B2424AEC}"/>
                </a:ext>
              </a:extLst>
            </p:cNvPr>
            <p:cNvSpPr/>
            <p:nvPr/>
          </p:nvSpPr>
          <p:spPr>
            <a:xfrm rot="5400000">
              <a:off x="5890461" y="6484858"/>
              <a:ext cx="96252" cy="96253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98998844-5861-B07A-551A-E301F0D3F62F}"/>
                </a:ext>
              </a:extLst>
            </p:cNvPr>
            <p:cNvSpPr/>
            <p:nvPr/>
          </p:nvSpPr>
          <p:spPr>
            <a:xfrm rot="5400000">
              <a:off x="8250154" y="6487866"/>
              <a:ext cx="96252" cy="9625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3179870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C9DC50E-F4DF-DB64-8A57-7630E1063435}"/>
              </a:ext>
            </a:extLst>
          </p:cNvPr>
          <p:cNvSpPr/>
          <p:nvPr/>
        </p:nvSpPr>
        <p:spPr>
          <a:xfrm flipH="1">
            <a:off x="-1" y="0"/>
            <a:ext cx="12192000" cy="9144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263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Exigências de Mn e Zn para ganho</a:t>
            </a:r>
          </a:p>
        </p:txBody>
      </p:sp>
      <p:sp>
        <p:nvSpPr>
          <p:cNvPr id="14" name="Seta: Pentágono 13">
            <a:extLst>
              <a:ext uri="{FF2B5EF4-FFF2-40B4-BE49-F238E27FC236}">
                <a16:creationId xmlns:a16="http://schemas.microsoft.com/office/drawing/2014/main" id="{5262185D-EAD6-01EA-DC72-7B8B6DE8EFCA}"/>
              </a:ext>
            </a:extLst>
          </p:cNvPr>
          <p:cNvSpPr/>
          <p:nvPr/>
        </p:nvSpPr>
        <p:spPr>
          <a:xfrm flipH="1">
            <a:off x="9015662" y="0"/>
            <a:ext cx="3176337" cy="914400"/>
          </a:xfrm>
          <a:prstGeom prst="homePlate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Paralelogramo 16">
            <a:extLst>
              <a:ext uri="{FF2B5EF4-FFF2-40B4-BE49-F238E27FC236}">
                <a16:creationId xmlns:a16="http://schemas.microsoft.com/office/drawing/2014/main" id="{A9E2B204-FA05-4A7F-2ABB-BE18EDEE1A7C}"/>
              </a:ext>
            </a:extLst>
          </p:cNvPr>
          <p:cNvSpPr/>
          <p:nvPr/>
        </p:nvSpPr>
        <p:spPr>
          <a:xfrm>
            <a:off x="8702842" y="-1"/>
            <a:ext cx="1772653" cy="914399"/>
          </a:xfrm>
          <a:prstGeom prst="parallelogram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BE0998C-2586-B457-3DE2-0DA02055A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9056" y="497301"/>
            <a:ext cx="2992877" cy="384627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AF1870B2-8FD5-840E-D629-46E86D24A0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4" t="9945" r="3333" b="17681"/>
          <a:stretch/>
        </p:blipFill>
        <p:spPr>
          <a:xfrm>
            <a:off x="9879182" y="-127603"/>
            <a:ext cx="1192624" cy="977447"/>
          </a:xfrm>
          <a:prstGeom prst="ellipse">
            <a:avLst/>
          </a:prstGeom>
          <a:noFill/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7565C655-B046-14FC-965B-44F6C5013062}"/>
              </a:ext>
            </a:extLst>
          </p:cNvPr>
          <p:cNvGrpSpPr/>
          <p:nvPr/>
        </p:nvGrpSpPr>
        <p:grpSpPr>
          <a:xfrm>
            <a:off x="1363579" y="6360699"/>
            <a:ext cx="10074442" cy="338554"/>
            <a:chOff x="1363579" y="6360699"/>
            <a:chExt cx="10074442" cy="338554"/>
          </a:xfrm>
        </p:grpSpPr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7B04CD81-2D82-DC98-67C9-43EB87E57136}"/>
                </a:ext>
              </a:extLst>
            </p:cNvPr>
            <p:cNvSpPr txBox="1"/>
            <p:nvPr/>
          </p:nvSpPr>
          <p:spPr>
            <a:xfrm>
              <a:off x="1363579" y="6360699"/>
              <a:ext cx="100744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dirty="0">
                  <a:latin typeface="Arial" panose="020B0604020202020204" pitchFamily="34" charset="0"/>
                  <a:cs typeface="Arial" panose="020B0604020202020204" pitchFamily="34" charset="0"/>
                </a:rPr>
                <a:t>Machos não castrados (M)      Machos castrados (C)      Fêmeas (F)</a:t>
              </a:r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2D4EA42E-D4F6-4890-2F17-1A708EAEE0EA}"/>
                </a:ext>
              </a:extLst>
            </p:cNvPr>
            <p:cNvSpPr/>
            <p:nvPr/>
          </p:nvSpPr>
          <p:spPr>
            <a:xfrm rot="5400000">
              <a:off x="3145149" y="6487866"/>
              <a:ext cx="96252" cy="96253"/>
            </a:xfrm>
            <a:prstGeom prst="rect">
              <a:avLst/>
            </a:prstGeom>
            <a:solidFill>
              <a:srgbClr val="216BFF"/>
            </a:solidFill>
            <a:ln>
              <a:solidFill>
                <a:srgbClr val="216B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21DF5895-80D7-A9BA-002C-6FD506ECEF3B}"/>
                </a:ext>
              </a:extLst>
            </p:cNvPr>
            <p:cNvSpPr/>
            <p:nvPr/>
          </p:nvSpPr>
          <p:spPr>
            <a:xfrm rot="5400000">
              <a:off x="5890461" y="6484858"/>
              <a:ext cx="96252" cy="96253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92AF1131-7FF6-D20A-C6E9-95F7CD34E354}"/>
                </a:ext>
              </a:extLst>
            </p:cNvPr>
            <p:cNvSpPr/>
            <p:nvPr/>
          </p:nvSpPr>
          <p:spPr>
            <a:xfrm rot="5400000">
              <a:off x="8250154" y="6487866"/>
              <a:ext cx="96252" cy="9625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41196276-5A05-9C69-14D1-6595ADC7AD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3952049"/>
              </p:ext>
            </p:extLst>
          </p:nvPr>
        </p:nvGraphicFramePr>
        <p:xfrm>
          <a:off x="233856" y="994608"/>
          <a:ext cx="5633789" cy="5331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074DD3BA-1B74-3B32-7E8B-50463F934C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9930682"/>
              </p:ext>
            </p:extLst>
          </p:nvPr>
        </p:nvGraphicFramePr>
        <p:xfrm>
          <a:off x="6272462" y="1121775"/>
          <a:ext cx="5374106" cy="5070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3361544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C9DC50E-F4DF-DB64-8A57-7630E1063435}"/>
              </a:ext>
            </a:extLst>
          </p:cNvPr>
          <p:cNvSpPr/>
          <p:nvPr/>
        </p:nvSpPr>
        <p:spPr>
          <a:xfrm flipH="1">
            <a:off x="-1" y="0"/>
            <a:ext cx="12192000" cy="9144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263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Exigências de Co e Cr para ganho</a:t>
            </a:r>
          </a:p>
        </p:txBody>
      </p:sp>
      <p:sp>
        <p:nvSpPr>
          <p:cNvPr id="14" name="Seta: Pentágono 13">
            <a:extLst>
              <a:ext uri="{FF2B5EF4-FFF2-40B4-BE49-F238E27FC236}">
                <a16:creationId xmlns:a16="http://schemas.microsoft.com/office/drawing/2014/main" id="{5262185D-EAD6-01EA-DC72-7B8B6DE8EFCA}"/>
              </a:ext>
            </a:extLst>
          </p:cNvPr>
          <p:cNvSpPr/>
          <p:nvPr/>
        </p:nvSpPr>
        <p:spPr>
          <a:xfrm flipH="1">
            <a:off x="9015662" y="0"/>
            <a:ext cx="3176337" cy="914400"/>
          </a:xfrm>
          <a:prstGeom prst="homePlate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Paralelogramo 16">
            <a:extLst>
              <a:ext uri="{FF2B5EF4-FFF2-40B4-BE49-F238E27FC236}">
                <a16:creationId xmlns:a16="http://schemas.microsoft.com/office/drawing/2014/main" id="{A9E2B204-FA05-4A7F-2ABB-BE18EDEE1A7C}"/>
              </a:ext>
            </a:extLst>
          </p:cNvPr>
          <p:cNvSpPr/>
          <p:nvPr/>
        </p:nvSpPr>
        <p:spPr>
          <a:xfrm>
            <a:off x="8702842" y="-1"/>
            <a:ext cx="1772653" cy="914399"/>
          </a:xfrm>
          <a:prstGeom prst="parallelogram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BE0998C-2586-B457-3DE2-0DA02055A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9056" y="497301"/>
            <a:ext cx="2992877" cy="384627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AF1870B2-8FD5-840E-D629-46E86D24A0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4" t="9945" r="3333" b="17681"/>
          <a:stretch/>
        </p:blipFill>
        <p:spPr>
          <a:xfrm>
            <a:off x="9879182" y="-127603"/>
            <a:ext cx="1192624" cy="977447"/>
          </a:xfrm>
          <a:prstGeom prst="ellipse">
            <a:avLst/>
          </a:prstGeom>
          <a:noFill/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2D849977-FF81-606C-9246-13E7A65EA909}"/>
              </a:ext>
            </a:extLst>
          </p:cNvPr>
          <p:cNvGrpSpPr/>
          <p:nvPr/>
        </p:nvGrpSpPr>
        <p:grpSpPr>
          <a:xfrm>
            <a:off x="1363579" y="6360699"/>
            <a:ext cx="10074442" cy="338554"/>
            <a:chOff x="1363579" y="6360699"/>
            <a:chExt cx="10074442" cy="338554"/>
          </a:xfrm>
        </p:grpSpPr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582E7C4A-D242-0511-0854-65F1FF9703FB}"/>
                </a:ext>
              </a:extLst>
            </p:cNvPr>
            <p:cNvSpPr txBox="1"/>
            <p:nvPr/>
          </p:nvSpPr>
          <p:spPr>
            <a:xfrm>
              <a:off x="1363579" y="6360699"/>
              <a:ext cx="100744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dirty="0">
                  <a:latin typeface="Arial" panose="020B0604020202020204" pitchFamily="34" charset="0"/>
                  <a:cs typeface="Arial" panose="020B0604020202020204" pitchFamily="34" charset="0"/>
                </a:rPr>
                <a:t>Machos não castrados (M)      Machos castrados (C)      Fêmeas (F)</a:t>
              </a:r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B27ED251-B87B-3DD6-B2AA-A2CB128A2941}"/>
                </a:ext>
              </a:extLst>
            </p:cNvPr>
            <p:cNvSpPr/>
            <p:nvPr/>
          </p:nvSpPr>
          <p:spPr>
            <a:xfrm rot="5400000">
              <a:off x="3145149" y="6487866"/>
              <a:ext cx="96252" cy="96253"/>
            </a:xfrm>
            <a:prstGeom prst="rect">
              <a:avLst/>
            </a:prstGeom>
            <a:solidFill>
              <a:srgbClr val="216BFF"/>
            </a:solidFill>
            <a:ln>
              <a:solidFill>
                <a:srgbClr val="216B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2EF32EA4-8508-08CA-C165-CD99AF25123F}"/>
                </a:ext>
              </a:extLst>
            </p:cNvPr>
            <p:cNvSpPr/>
            <p:nvPr/>
          </p:nvSpPr>
          <p:spPr>
            <a:xfrm rot="5400000">
              <a:off x="5890461" y="6484858"/>
              <a:ext cx="96252" cy="96253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0469510A-9F04-DD74-A6D3-066847318252}"/>
                </a:ext>
              </a:extLst>
            </p:cNvPr>
            <p:cNvSpPr/>
            <p:nvPr/>
          </p:nvSpPr>
          <p:spPr>
            <a:xfrm rot="5400000">
              <a:off x="8250154" y="6487866"/>
              <a:ext cx="96252" cy="9625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A6624FEB-B697-27A7-6B00-75FB942FF1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2542470"/>
              </p:ext>
            </p:extLst>
          </p:nvPr>
        </p:nvGraphicFramePr>
        <p:xfrm>
          <a:off x="5890461" y="1041565"/>
          <a:ext cx="5948614" cy="5200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78EAF102-81E2-24C7-1333-32A26BE480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9523581"/>
              </p:ext>
            </p:extLst>
          </p:nvPr>
        </p:nvGraphicFramePr>
        <p:xfrm>
          <a:off x="352926" y="1032542"/>
          <a:ext cx="5537534" cy="5200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9145326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avalo ao lado de uma cerca&#10;&#10;Descrição gerada automaticamente com confiança média">
            <a:extLst>
              <a:ext uri="{FF2B5EF4-FFF2-40B4-BE49-F238E27FC236}">
                <a16:creationId xmlns:a16="http://schemas.microsoft.com/office/drawing/2014/main" id="{753683B4-FA96-7E8B-FE60-59AFFAD77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115"/>
            <a:ext cx="12192000" cy="6008885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544FA755-849A-032C-D010-C5EBC305A1CF}"/>
              </a:ext>
            </a:extLst>
          </p:cNvPr>
          <p:cNvSpPr/>
          <p:nvPr/>
        </p:nvSpPr>
        <p:spPr>
          <a:xfrm flipH="1">
            <a:off x="-1" y="0"/>
            <a:ext cx="12192000" cy="9144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263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Cálculo de Ração</a:t>
            </a:r>
          </a:p>
        </p:txBody>
      </p:sp>
      <p:sp>
        <p:nvSpPr>
          <p:cNvPr id="9" name="Seta: Pentágono 8">
            <a:extLst>
              <a:ext uri="{FF2B5EF4-FFF2-40B4-BE49-F238E27FC236}">
                <a16:creationId xmlns:a16="http://schemas.microsoft.com/office/drawing/2014/main" id="{7ECD3F31-4CC4-252E-BB9C-E82834A51B2A}"/>
              </a:ext>
            </a:extLst>
          </p:cNvPr>
          <p:cNvSpPr/>
          <p:nvPr/>
        </p:nvSpPr>
        <p:spPr>
          <a:xfrm flipH="1">
            <a:off x="9015662" y="0"/>
            <a:ext cx="3176337" cy="914400"/>
          </a:xfrm>
          <a:prstGeom prst="homePlate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Paralelogramo 11">
            <a:extLst>
              <a:ext uri="{FF2B5EF4-FFF2-40B4-BE49-F238E27FC236}">
                <a16:creationId xmlns:a16="http://schemas.microsoft.com/office/drawing/2014/main" id="{F482CC7D-4137-BCF9-AB0F-09D834F0CEB9}"/>
              </a:ext>
            </a:extLst>
          </p:cNvPr>
          <p:cNvSpPr/>
          <p:nvPr/>
        </p:nvSpPr>
        <p:spPr>
          <a:xfrm>
            <a:off x="8702842" y="-1"/>
            <a:ext cx="1772653" cy="914399"/>
          </a:xfrm>
          <a:prstGeom prst="parallelogram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F67A8B38-E7E6-19FB-025F-1F7BC2B4A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056" y="497301"/>
            <a:ext cx="2992877" cy="384627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73B5B1B7-3D4D-773F-4955-3811A9327E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4" t="9945" r="3333" b="17681"/>
          <a:stretch/>
        </p:blipFill>
        <p:spPr>
          <a:xfrm>
            <a:off x="9879182" y="-127603"/>
            <a:ext cx="1192624" cy="977447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78382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64AD4DBB-482B-7B49-EBC0-816FF8C9B4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578981"/>
              </p:ext>
            </p:extLst>
          </p:nvPr>
        </p:nvGraphicFramePr>
        <p:xfrm>
          <a:off x="604836" y="4047344"/>
          <a:ext cx="10982325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71619">
                  <a:extLst>
                    <a:ext uri="{9D8B030D-6E8A-4147-A177-3AD203B41FA5}">
                      <a16:colId xmlns:a16="http://schemas.microsoft.com/office/drawing/2014/main" val="3904319856"/>
                    </a:ext>
                  </a:extLst>
                </a:gridCol>
                <a:gridCol w="1956226">
                  <a:extLst>
                    <a:ext uri="{9D8B030D-6E8A-4147-A177-3AD203B41FA5}">
                      <a16:colId xmlns:a16="http://schemas.microsoft.com/office/drawing/2014/main" val="113600392"/>
                    </a:ext>
                  </a:extLst>
                </a:gridCol>
                <a:gridCol w="2059186">
                  <a:extLst>
                    <a:ext uri="{9D8B030D-6E8A-4147-A177-3AD203B41FA5}">
                      <a16:colId xmlns:a16="http://schemas.microsoft.com/office/drawing/2014/main" val="1416895298"/>
                    </a:ext>
                  </a:extLst>
                </a:gridCol>
                <a:gridCol w="1917618">
                  <a:extLst>
                    <a:ext uri="{9D8B030D-6E8A-4147-A177-3AD203B41FA5}">
                      <a16:colId xmlns:a16="http://schemas.microsoft.com/office/drawing/2014/main" val="3982762406"/>
                    </a:ext>
                  </a:extLst>
                </a:gridCol>
                <a:gridCol w="1977676">
                  <a:extLst>
                    <a:ext uri="{9D8B030D-6E8A-4147-A177-3AD203B41FA5}">
                      <a16:colId xmlns:a16="http://schemas.microsoft.com/office/drawing/2014/main" val="3657414063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pt-B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Ingredientes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Composição química (%MS)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9388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</a:t>
                      </a:r>
                      <a:r>
                        <a:rPr lang="pt-BR" b="1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NDT</a:t>
                      </a:r>
                      <a:r>
                        <a:rPr lang="pt-BR" b="1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</a:t>
                      </a:r>
                      <a:r>
                        <a:rPr lang="pt-BR" b="1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pt-BR" b="1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2118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Feno de Tifton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9,69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67,80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5114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Silagem de milho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7,24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74,80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9448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Milho grão moído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9,05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86,30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3896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Farelo de soja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48,71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74,70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910079"/>
                  </a:ext>
                </a:extLst>
              </a:tr>
            </a:tbl>
          </a:graphicData>
        </a:graphic>
      </p:graphicFrame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0E3A28F0-9757-D48A-2769-50762E86B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5" y="204997"/>
            <a:ext cx="11372849" cy="384234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Ovino macho não castrado</a:t>
            </a:r>
          </a:p>
          <a:p>
            <a:pPr marL="0" indent="0">
              <a:buNone/>
            </a:pPr>
            <a:r>
              <a:rPr lang="pt-BR" sz="1900" b="1" dirty="0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r>
              <a:rPr lang="pt-BR" sz="1900" dirty="0">
                <a:latin typeface="Arial" panose="020B0604020202020204" pitchFamily="34" charset="0"/>
                <a:cs typeface="Arial" panose="020B0604020202020204" pitchFamily="34" charset="0"/>
              </a:rPr>
              <a:t>: 30 kg</a:t>
            </a:r>
          </a:p>
          <a:p>
            <a:pPr marL="0" indent="0">
              <a:buNone/>
            </a:pPr>
            <a:r>
              <a:rPr lang="pt-BR" sz="1900" b="1" dirty="0">
                <a:latin typeface="Arial" panose="020B0604020202020204" pitchFamily="34" charset="0"/>
                <a:cs typeface="Arial" panose="020B0604020202020204" pitchFamily="34" charset="0"/>
              </a:rPr>
              <a:t>GMD</a:t>
            </a:r>
            <a:r>
              <a:rPr lang="pt-BR" sz="1900" dirty="0">
                <a:latin typeface="Arial" panose="020B0604020202020204" pitchFamily="34" charset="0"/>
                <a:cs typeface="Arial" panose="020B0604020202020204" pitchFamily="34" charset="0"/>
              </a:rPr>
              <a:t>: 0,200 kg/dia</a:t>
            </a:r>
          </a:p>
          <a:p>
            <a:pPr marL="0" indent="0">
              <a:buNone/>
            </a:pPr>
            <a:r>
              <a:rPr lang="pt-BR" sz="1900" b="1" dirty="0">
                <a:latin typeface="Arial" panose="020B0604020202020204" pitchFamily="34" charset="0"/>
                <a:cs typeface="Arial" panose="020B0604020202020204" pitchFamily="34" charset="0"/>
              </a:rPr>
              <a:t>Relação V:C</a:t>
            </a:r>
            <a:r>
              <a:rPr lang="pt-BR" sz="1900" dirty="0">
                <a:latin typeface="Arial" panose="020B0604020202020204" pitchFamily="34" charset="0"/>
                <a:cs typeface="Arial" panose="020B0604020202020204" pitchFamily="34" charset="0"/>
              </a:rPr>
              <a:t>: 60:40</a:t>
            </a:r>
          </a:p>
          <a:p>
            <a:pPr marL="0" indent="0">
              <a:buNone/>
            </a:pPr>
            <a:r>
              <a:rPr lang="pt-BR" sz="1900" b="1" dirty="0">
                <a:latin typeface="Arial" panose="020B0604020202020204" pitchFamily="34" charset="0"/>
                <a:cs typeface="Arial" panose="020B0604020202020204" pitchFamily="34" charset="0"/>
              </a:rPr>
              <a:t>Alimentos Disponíveis </a:t>
            </a:r>
            <a:r>
              <a:rPr lang="pt-BR" sz="1900" dirty="0">
                <a:latin typeface="Arial" panose="020B0604020202020204" pitchFamily="34" charset="0"/>
                <a:cs typeface="Arial" panose="020B0604020202020204" pitchFamily="34" charset="0"/>
              </a:rPr>
              <a:t>– Silagem de Milho e Feno de Tifton.</a:t>
            </a:r>
          </a:p>
          <a:p>
            <a:pPr marL="0" indent="0">
              <a:buNone/>
            </a:pPr>
            <a:r>
              <a:rPr lang="pt-BR" sz="1900" b="1" dirty="0">
                <a:latin typeface="Arial" panose="020B0604020202020204" pitchFamily="34" charset="0"/>
                <a:cs typeface="Arial" panose="020B0604020202020204" pitchFamily="34" charset="0"/>
              </a:rPr>
              <a:t>CMS (kg/dia)</a:t>
            </a:r>
            <a:r>
              <a:rPr lang="pt-BR" sz="1900" dirty="0">
                <a:latin typeface="Arial" panose="020B0604020202020204" pitchFamily="34" charset="0"/>
                <a:cs typeface="Arial" panose="020B0604020202020204" pitchFamily="34" charset="0"/>
              </a:rPr>
              <a:t>: (-145,68 + (77,37 × (30</a:t>
            </a:r>
            <a:r>
              <a:rPr lang="pt-BR" sz="1900" baseline="30000" dirty="0">
                <a:latin typeface="Arial" panose="020B0604020202020204" pitchFamily="34" charset="0"/>
                <a:cs typeface="Arial" panose="020B0604020202020204" pitchFamily="34" charset="0"/>
              </a:rPr>
              <a:t>0,75</a:t>
            </a:r>
            <a:r>
              <a:rPr lang="pt-BR" sz="1900" dirty="0">
                <a:latin typeface="Arial" panose="020B0604020202020204" pitchFamily="34" charset="0"/>
                <a:cs typeface="Arial" panose="020B0604020202020204" pitchFamily="34" charset="0"/>
              </a:rPr>
              <a:t>))</a:t>
            </a:r>
            <a:r>
              <a:rPr lang="pt-BR" sz="19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900" dirty="0">
                <a:latin typeface="Arial" panose="020B0604020202020204" pitchFamily="34" charset="0"/>
                <a:cs typeface="Arial" panose="020B0604020202020204" pitchFamily="34" charset="0"/>
              </a:rPr>
              <a:t>+ (1,40 × 200))/1000 </a:t>
            </a:r>
          </a:p>
          <a:p>
            <a:pPr marL="0" indent="0">
              <a:buNone/>
            </a:pPr>
            <a:r>
              <a:rPr lang="pt-BR" sz="1900" b="1" dirty="0">
                <a:latin typeface="Arial" panose="020B0604020202020204" pitchFamily="34" charset="0"/>
                <a:cs typeface="Arial" panose="020B0604020202020204" pitchFamily="34" charset="0"/>
              </a:rPr>
              <a:t>CMS (kg/dia)</a:t>
            </a:r>
            <a:r>
              <a:rPr lang="pt-BR" sz="1900" dirty="0">
                <a:latin typeface="Arial" panose="020B0604020202020204" pitchFamily="34" charset="0"/>
                <a:cs typeface="Arial" panose="020B0604020202020204" pitchFamily="34" charset="0"/>
              </a:rPr>
              <a:t>: 1,126 kg/dia</a:t>
            </a:r>
          </a:p>
          <a:p>
            <a:pPr marL="0" indent="0">
              <a:buNone/>
            </a:pPr>
            <a:r>
              <a:rPr lang="pt-BR" sz="1900" b="1" dirty="0">
                <a:latin typeface="Arial" panose="020B0604020202020204" pitchFamily="34" charset="0"/>
                <a:cs typeface="Arial" panose="020B0604020202020204" pitchFamily="34" charset="0"/>
              </a:rPr>
              <a:t>Volumoso (60% SM e 20% Feno):</a:t>
            </a:r>
            <a:r>
              <a:rPr lang="pt-BR" sz="1900" dirty="0">
                <a:latin typeface="Arial" panose="020B0604020202020204" pitchFamily="34" charset="0"/>
                <a:cs typeface="Arial" panose="020B0604020202020204" pitchFamily="34" charset="0"/>
              </a:rPr>
              <a:t> 1,126 × 0,60 = 0,676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1900" b="1" dirty="0">
                <a:latin typeface="Arial" panose="020B0604020202020204" pitchFamily="34" charset="0"/>
                <a:cs typeface="Arial" panose="020B0604020202020204" pitchFamily="34" charset="0"/>
              </a:rPr>
              <a:t>Feno de Tifton</a:t>
            </a:r>
            <a:r>
              <a:rPr lang="pt-BR" sz="1900" dirty="0">
                <a:latin typeface="Arial" panose="020B0604020202020204" pitchFamily="34" charset="0"/>
                <a:cs typeface="Arial" panose="020B0604020202020204" pitchFamily="34" charset="0"/>
              </a:rPr>
              <a:t>: 0,676 × 0,20 = 0,135 kg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1900" b="1" dirty="0">
                <a:latin typeface="Arial" panose="020B0604020202020204" pitchFamily="34" charset="0"/>
                <a:cs typeface="Arial" panose="020B0604020202020204" pitchFamily="34" charset="0"/>
              </a:rPr>
              <a:t>Silagem de milho</a:t>
            </a:r>
            <a:r>
              <a:rPr lang="pt-BR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pt-BR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900" dirty="0">
                <a:latin typeface="Arial" panose="020B0604020202020204" pitchFamily="34" charset="0"/>
                <a:cs typeface="Arial" panose="020B0604020202020204" pitchFamily="34" charset="0"/>
              </a:rPr>
              <a:t>0,676 × 0,80 = 0,541 kg</a:t>
            </a:r>
          </a:p>
          <a:p>
            <a:pPr marL="0" indent="0">
              <a:buNone/>
            </a:pPr>
            <a:r>
              <a:rPr lang="pt-BR" sz="1900" b="1" dirty="0">
                <a:latin typeface="Arial" panose="020B0604020202020204" pitchFamily="34" charset="0"/>
                <a:cs typeface="Arial" panose="020B0604020202020204" pitchFamily="34" charset="0"/>
              </a:rPr>
              <a:t>Concentrado</a:t>
            </a:r>
            <a:r>
              <a:rPr lang="pt-BR" sz="1900" dirty="0">
                <a:latin typeface="Arial" panose="020B0604020202020204" pitchFamily="34" charset="0"/>
                <a:cs typeface="Arial" panose="020B0604020202020204" pitchFamily="34" charset="0"/>
              </a:rPr>
              <a:t>: 1,126 × 0,40 = 0,450 kg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AF0714F-199E-F27D-8AE7-B0CDA6F31184}"/>
              </a:ext>
            </a:extLst>
          </p:cNvPr>
          <p:cNvSpPr txBox="1"/>
          <p:nvPr/>
        </p:nvSpPr>
        <p:spPr>
          <a:xfrm>
            <a:off x="589846" y="6284744"/>
            <a:ext cx="83045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1= CQBAL. https://www.cqbal.com.br/#!/; 2=Tabela de valor energético do BR-CAPRINOS &amp; OVINOS, p. 83-88;</a:t>
            </a:r>
          </a:p>
        </p:txBody>
      </p:sp>
    </p:spTree>
    <p:extLst>
      <p:ext uri="{BB962C8B-B14F-4D97-AF65-F5344CB8AC3E}">
        <p14:creationId xmlns:p14="http://schemas.microsoft.com/office/powerpoint/2010/main" val="34899411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37654317-17F3-653B-C398-F745F23F99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505473"/>
              </p:ext>
            </p:extLst>
          </p:nvPr>
        </p:nvGraphicFramePr>
        <p:xfrm>
          <a:off x="1743958" y="290512"/>
          <a:ext cx="8750304" cy="5933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76525">
                  <a:extLst>
                    <a:ext uri="{9D8B030D-6E8A-4147-A177-3AD203B41FA5}">
                      <a16:colId xmlns:a16="http://schemas.microsoft.com/office/drawing/2014/main" val="1015677863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4048137693"/>
                    </a:ext>
                  </a:extLst>
                </a:gridCol>
                <a:gridCol w="1266825">
                  <a:extLst>
                    <a:ext uri="{9D8B030D-6E8A-4147-A177-3AD203B41FA5}">
                      <a16:colId xmlns:a16="http://schemas.microsoft.com/office/drawing/2014/main" val="4268306569"/>
                    </a:ext>
                  </a:extLst>
                </a:gridCol>
                <a:gridCol w="1285875">
                  <a:extLst>
                    <a:ext uri="{9D8B030D-6E8A-4147-A177-3AD203B41FA5}">
                      <a16:colId xmlns:a16="http://schemas.microsoft.com/office/drawing/2014/main" val="535561976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636514076"/>
                    </a:ext>
                  </a:extLst>
                </a:gridCol>
                <a:gridCol w="1101729">
                  <a:extLst>
                    <a:ext uri="{9D8B030D-6E8A-4147-A177-3AD203B41FA5}">
                      <a16:colId xmlns:a16="http://schemas.microsoft.com/office/drawing/2014/main" val="461012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EXIGÊNCIAS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 (g)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NDT (kg)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 (g)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(g)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5714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rgbClr val="216B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Mantença + Ganho</a:t>
                      </a:r>
                      <a:r>
                        <a:rPr lang="pt-BR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216B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216B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0,811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216B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4,70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216B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19551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CMS (kg/d)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216B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1,126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7225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Feno de Tifton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0,135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13,08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0,092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4560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Silagem de milho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0,541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0,405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5427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0,676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52,08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0,497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21146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Déficit 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-97,92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-0,314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-2,70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-0,73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5091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4737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85652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01193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6608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05518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9002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455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4155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1030328"/>
                  </a:ext>
                </a:extLst>
              </a:tr>
            </a:tbl>
          </a:graphicData>
        </a:graphic>
      </p:graphicFrame>
      <p:sp>
        <p:nvSpPr>
          <p:cNvPr id="3" name="Espaço Reservado para Conteúdo 6">
            <a:extLst>
              <a:ext uri="{FF2B5EF4-FFF2-40B4-BE49-F238E27FC236}">
                <a16:creationId xmlns:a16="http://schemas.microsoft.com/office/drawing/2014/main" id="{B9C3193F-1012-74F4-8490-1B454E419A97}"/>
              </a:ext>
            </a:extLst>
          </p:cNvPr>
          <p:cNvSpPr txBox="1">
            <a:spLocks/>
          </p:cNvSpPr>
          <p:nvPr/>
        </p:nvSpPr>
        <p:spPr>
          <a:xfrm>
            <a:off x="495301" y="2857500"/>
            <a:ext cx="11372849" cy="42619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endParaRPr lang="pt-BR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C91E2321-9A86-60FB-77A2-0292499B22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6902" y="3429000"/>
            <a:ext cx="5334000" cy="2965450"/>
          </a:xfrm>
        </p:spPr>
        <p:txBody>
          <a:bodyPr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Feno de Tifton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PB = 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9,69 × 0,135/100 = 0,01308 ou 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13,08 g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NDT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67,80 × 0,135/100 = 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0,092 kg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 0,35 × 0,135/100 = 0,00047 ou 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0,47 g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 = 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0,24 × 0,135/100 = 0,00032 ou 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0,32 g</a:t>
            </a:r>
          </a:p>
          <a:p>
            <a:endParaRPr lang="pt-BR" sz="2000" dirty="0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0D047E3-57A6-E15F-79C9-458DAAD02B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5099" y="3429000"/>
            <a:ext cx="5181600" cy="306652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Silagem de milho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PB = 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7,24 × 0,541/100 = 0,039 ou 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39,00 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NDT = 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74,80 × 0,541/100 = 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0,405 kg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Ca = 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0,28 × 0,541/100 = 0,0015 ou 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1,50 g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 = 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0,19 × 0,541/100 = 0,0010 ou 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1,00 g</a:t>
            </a:r>
          </a:p>
          <a:p>
            <a:pPr marL="0" indent="0">
              <a:lnSpc>
                <a:spcPct val="150000"/>
              </a:lnSpc>
              <a:buNone/>
            </a:pPr>
            <a:endParaRPr lang="pt-BR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A6BC887-BEB7-E948-BC11-8928E1B736FB}"/>
              </a:ext>
            </a:extLst>
          </p:cNvPr>
          <p:cNvSpPr/>
          <p:nvPr/>
        </p:nvSpPr>
        <p:spPr>
          <a:xfrm>
            <a:off x="5889627" y="1420945"/>
            <a:ext cx="4619625" cy="6593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94020A6-7B11-546F-C9B9-19EDB460C28E}"/>
              </a:ext>
            </a:extLst>
          </p:cNvPr>
          <p:cNvSpPr/>
          <p:nvPr/>
        </p:nvSpPr>
        <p:spPr>
          <a:xfrm>
            <a:off x="5813425" y="2162770"/>
            <a:ext cx="4619625" cy="3061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A228C99-9C13-1A57-45E7-F2B536F6D7A4}"/>
              </a:ext>
            </a:extLst>
          </p:cNvPr>
          <p:cNvSpPr/>
          <p:nvPr/>
        </p:nvSpPr>
        <p:spPr>
          <a:xfrm>
            <a:off x="5813426" y="1097385"/>
            <a:ext cx="4619625" cy="3061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AEDEFBD-5BC0-BFD5-E38E-4E57B268455F}"/>
              </a:ext>
            </a:extLst>
          </p:cNvPr>
          <p:cNvSpPr/>
          <p:nvPr/>
        </p:nvSpPr>
        <p:spPr>
          <a:xfrm>
            <a:off x="5813424" y="2551377"/>
            <a:ext cx="4619625" cy="3061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111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animBg="1"/>
      <p:bldP spid="8" grpId="0" animBg="1"/>
      <p:bldP spid="9" grpId="0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37654317-17F3-653B-C398-F745F23F99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686472"/>
              </p:ext>
            </p:extLst>
          </p:nvPr>
        </p:nvGraphicFramePr>
        <p:xfrm>
          <a:off x="1806573" y="159544"/>
          <a:ext cx="8750304" cy="5933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76525">
                  <a:extLst>
                    <a:ext uri="{9D8B030D-6E8A-4147-A177-3AD203B41FA5}">
                      <a16:colId xmlns:a16="http://schemas.microsoft.com/office/drawing/2014/main" val="1015677863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4048137693"/>
                    </a:ext>
                  </a:extLst>
                </a:gridCol>
                <a:gridCol w="1266825">
                  <a:extLst>
                    <a:ext uri="{9D8B030D-6E8A-4147-A177-3AD203B41FA5}">
                      <a16:colId xmlns:a16="http://schemas.microsoft.com/office/drawing/2014/main" val="4268306569"/>
                    </a:ext>
                  </a:extLst>
                </a:gridCol>
                <a:gridCol w="1285875">
                  <a:extLst>
                    <a:ext uri="{9D8B030D-6E8A-4147-A177-3AD203B41FA5}">
                      <a16:colId xmlns:a16="http://schemas.microsoft.com/office/drawing/2014/main" val="535561976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636514076"/>
                    </a:ext>
                  </a:extLst>
                </a:gridCol>
                <a:gridCol w="1101729">
                  <a:extLst>
                    <a:ext uri="{9D8B030D-6E8A-4147-A177-3AD203B41FA5}">
                      <a16:colId xmlns:a16="http://schemas.microsoft.com/office/drawing/2014/main" val="461012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EXIGÊNCIAS</a:t>
                      </a:r>
                      <a:r>
                        <a:rPr lang="pt-B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 (g)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NDT (kg)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 (g)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(g)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5714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rgbClr val="216B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Mantença + Ganho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216B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216B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0,811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216B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4,70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216B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19551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CMS (kg)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>
                          <a:solidFill>
                            <a:srgbClr val="216B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1,126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44345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Feno de Tifton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0,135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13,08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0,092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4560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Silagem de milho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0,541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0,405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5427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Milho grão moído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0,365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33,03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0,314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21146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Farelo de soja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0,133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65,00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0,099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5091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1,174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0,910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4737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Déficit 2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+0,099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-2,30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+1,00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85652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01193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6608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05518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9002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455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4155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1030328"/>
                  </a:ext>
                </a:extLst>
              </a:tr>
            </a:tbl>
          </a:graphicData>
        </a:graphic>
      </p:graphicFrame>
      <p:sp>
        <p:nvSpPr>
          <p:cNvPr id="3" name="Espaço Reservado para Conteúdo 6">
            <a:extLst>
              <a:ext uri="{FF2B5EF4-FFF2-40B4-BE49-F238E27FC236}">
                <a16:creationId xmlns:a16="http://schemas.microsoft.com/office/drawing/2014/main" id="{B9C3193F-1012-74F4-8490-1B454E419A97}"/>
              </a:ext>
            </a:extLst>
          </p:cNvPr>
          <p:cNvSpPr txBox="1">
            <a:spLocks/>
          </p:cNvSpPr>
          <p:nvPr/>
        </p:nvSpPr>
        <p:spPr>
          <a:xfrm>
            <a:off x="495301" y="2857500"/>
            <a:ext cx="11372849" cy="42619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endParaRPr lang="pt-BR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C91E2321-9A86-60FB-77A2-0292499B22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3532187"/>
            <a:ext cx="5334000" cy="2965450"/>
          </a:xfrm>
        </p:spPr>
        <p:txBody>
          <a:bodyPr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Milho grão moído (M)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Farelo de soja (S)</a:t>
            </a:r>
          </a:p>
          <a:p>
            <a:pPr marL="0" indent="0">
              <a:buNone/>
            </a:pP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PB: 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0,0905 × M + 0,4871 × S = 0,09792</a:t>
            </a:r>
            <a:endParaRPr lang="pt-BR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NDT: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 0,8630 × M + 0,7470 × S = 0,314</a:t>
            </a:r>
          </a:p>
          <a:p>
            <a:pPr marL="0" indent="0">
              <a:buNone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M = 0,09792 + 0,4871 × S/ 0,0905</a:t>
            </a:r>
          </a:p>
          <a:p>
            <a:pPr marL="0" indent="0">
              <a:buNone/>
            </a:pP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 = 0,133 kg</a:t>
            </a:r>
          </a:p>
          <a:p>
            <a:pPr marL="0" indent="0">
              <a:buNone/>
            </a:pP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M = 0,365 kg</a:t>
            </a:r>
          </a:p>
        </p:txBody>
      </p:sp>
      <p:sp>
        <p:nvSpPr>
          <p:cNvPr id="14" name="Chave Esquerda 13">
            <a:extLst>
              <a:ext uri="{FF2B5EF4-FFF2-40B4-BE49-F238E27FC236}">
                <a16:creationId xmlns:a16="http://schemas.microsoft.com/office/drawing/2014/main" id="{50075914-9EDE-C7BA-9EA0-7222A9E6C15E}"/>
              </a:ext>
            </a:extLst>
          </p:cNvPr>
          <p:cNvSpPr/>
          <p:nvPr/>
        </p:nvSpPr>
        <p:spPr>
          <a:xfrm>
            <a:off x="560385" y="4397375"/>
            <a:ext cx="228601" cy="742950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: Curva para Cima 15">
            <a:extLst>
              <a:ext uri="{FF2B5EF4-FFF2-40B4-BE49-F238E27FC236}">
                <a16:creationId xmlns:a16="http://schemas.microsoft.com/office/drawing/2014/main" id="{8B9640D7-6EA3-E4F9-4241-A9036665DCD3}"/>
              </a:ext>
            </a:extLst>
          </p:cNvPr>
          <p:cNvSpPr/>
          <p:nvPr/>
        </p:nvSpPr>
        <p:spPr>
          <a:xfrm rot="15939167">
            <a:off x="5243499" y="5030768"/>
            <a:ext cx="489291" cy="223808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7" name="Seta: Curva para Cima 16">
            <a:extLst>
              <a:ext uri="{FF2B5EF4-FFF2-40B4-BE49-F238E27FC236}">
                <a16:creationId xmlns:a16="http://schemas.microsoft.com/office/drawing/2014/main" id="{2B2C3841-9E14-D183-8A98-2FB10D33A50D}"/>
              </a:ext>
            </a:extLst>
          </p:cNvPr>
          <p:cNvSpPr/>
          <p:nvPr/>
        </p:nvSpPr>
        <p:spPr>
          <a:xfrm rot="16200000" flipV="1">
            <a:off x="401437" y="5447084"/>
            <a:ext cx="489291" cy="209197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Espaço Reservado para Conteúdo 4">
            <a:extLst>
              <a:ext uri="{FF2B5EF4-FFF2-40B4-BE49-F238E27FC236}">
                <a16:creationId xmlns:a16="http://schemas.microsoft.com/office/drawing/2014/main" id="{5B55CDAA-886B-C6B8-7ED5-F5C405B80AF9}"/>
              </a:ext>
            </a:extLst>
          </p:cNvPr>
          <p:cNvSpPr txBox="1">
            <a:spLocks/>
          </p:cNvSpPr>
          <p:nvPr/>
        </p:nvSpPr>
        <p:spPr>
          <a:xfrm>
            <a:off x="498861" y="3540880"/>
            <a:ext cx="5768979" cy="2943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Milho grão moído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PB = 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9,05 × 0,365/100 = 0,03303 ou 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33,03 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NDT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86,30 × 0,365/100 = 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0,314 kg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 0,03 × 0,365/100 = 0,00011 ou 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0,11 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 = 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0,26 × 0,365/100 = 0,00095 ou 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0,95 g</a:t>
            </a:r>
          </a:p>
          <a:p>
            <a:endParaRPr lang="pt-BR" sz="2000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5CFA923F-6CB4-C34B-4EC6-0FA0FADB9D08}"/>
              </a:ext>
            </a:extLst>
          </p:cNvPr>
          <p:cNvSpPr/>
          <p:nvPr/>
        </p:nvSpPr>
        <p:spPr>
          <a:xfrm>
            <a:off x="4689579" y="1953444"/>
            <a:ext cx="85725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Espaço Reservado para Conteúdo 4">
            <a:extLst>
              <a:ext uri="{FF2B5EF4-FFF2-40B4-BE49-F238E27FC236}">
                <a16:creationId xmlns:a16="http://schemas.microsoft.com/office/drawing/2014/main" id="{7277C799-CFEB-7561-C59D-5CA5A7A49D77}"/>
              </a:ext>
            </a:extLst>
          </p:cNvPr>
          <p:cNvSpPr txBox="1">
            <a:spLocks/>
          </p:cNvSpPr>
          <p:nvPr/>
        </p:nvSpPr>
        <p:spPr>
          <a:xfrm>
            <a:off x="6394448" y="3554412"/>
            <a:ext cx="5768979" cy="2943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Farelo de soja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PB = 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48,71 × 0,133/100 = 0,06478 ou 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64,78 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NDT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74,70 × 0,133/100 = 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0,099 kg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 0,24 × 0,133/100 = 0,00032 ou 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0,32 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 = 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0,59 × 0,133/100 = 0,00079 ou 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0,79 g</a:t>
            </a:r>
          </a:p>
          <a:p>
            <a:endParaRPr lang="pt-BR" sz="2000" dirty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146892B-1E35-9617-5266-5E44CC4B5C55}"/>
              </a:ext>
            </a:extLst>
          </p:cNvPr>
          <p:cNvSpPr/>
          <p:nvPr/>
        </p:nvSpPr>
        <p:spPr>
          <a:xfrm>
            <a:off x="5578085" y="1968434"/>
            <a:ext cx="51054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AAF139F6-E794-FF5A-F39D-8431436187B7}"/>
              </a:ext>
            </a:extLst>
          </p:cNvPr>
          <p:cNvSpPr/>
          <p:nvPr/>
        </p:nvSpPr>
        <p:spPr>
          <a:xfrm>
            <a:off x="4689579" y="2843602"/>
            <a:ext cx="5765802" cy="1938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71A17F9C-2B86-C99E-6BBF-0C35D56763F2}"/>
              </a:ext>
            </a:extLst>
          </p:cNvPr>
          <p:cNvSpPr/>
          <p:nvPr/>
        </p:nvSpPr>
        <p:spPr>
          <a:xfrm>
            <a:off x="4689579" y="3220007"/>
            <a:ext cx="5765802" cy="1938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019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21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Número de Slide 11"/>
          <p:cNvSpPr>
            <a:spLocks noGrp="1"/>
          </p:cNvSpPr>
          <p:nvPr>
            <p:ph type="sldNum" sz="quarter" idx="12"/>
          </p:nvPr>
        </p:nvSpPr>
        <p:spPr>
          <a:xfrm>
            <a:off x="10119360" y="5703570"/>
            <a:ext cx="548640" cy="297180"/>
          </a:xfrm>
          <a:ln>
            <a:noFill/>
          </a:ln>
        </p:spPr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Retângulo 8"/>
          <p:cNvSpPr/>
          <p:nvPr/>
        </p:nvSpPr>
        <p:spPr>
          <a:xfrm>
            <a:off x="2555447" y="1482458"/>
            <a:ext cx="6852107" cy="34289"/>
          </a:xfrm>
          <a:prstGeom prst="rect">
            <a:avLst/>
          </a:prstGeom>
          <a:gradFill flip="none" rotWithShape="1">
            <a:gsLst>
              <a:gs pos="11000">
                <a:schemeClr val="bg1"/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/>
          </a:p>
        </p:txBody>
      </p:sp>
      <p:sp>
        <p:nvSpPr>
          <p:cNvPr id="17" name="CaixaDeTexto 14"/>
          <p:cNvSpPr txBox="1"/>
          <p:nvPr/>
        </p:nvSpPr>
        <p:spPr>
          <a:xfrm>
            <a:off x="6649881" y="7992305"/>
            <a:ext cx="3123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  <a:endParaRPr lang="pt-BR" sz="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763" y="1618384"/>
            <a:ext cx="8401914" cy="423377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7695" flipH="1" flipV="1">
            <a:off x="7787737" y="3060971"/>
            <a:ext cx="1800917" cy="180091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599" y="1586361"/>
            <a:ext cx="3029803" cy="4117210"/>
          </a:xfrm>
          <a:prstGeom prst="rect">
            <a:avLst/>
          </a:prstGeom>
        </p:spPr>
      </p:pic>
      <p:sp>
        <p:nvSpPr>
          <p:cNvPr id="13" name="Retângulo de cantos arredondados 12"/>
          <p:cNvSpPr/>
          <p:nvPr/>
        </p:nvSpPr>
        <p:spPr>
          <a:xfrm>
            <a:off x="1830886" y="934462"/>
            <a:ext cx="8643668" cy="58228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Sistemas mundiais</a:t>
            </a:r>
          </a:p>
        </p:txBody>
      </p:sp>
    </p:spTree>
    <p:extLst>
      <p:ext uri="{BB962C8B-B14F-4D97-AF65-F5344CB8AC3E}">
        <p14:creationId xmlns:p14="http://schemas.microsoft.com/office/powerpoint/2010/main" val="276113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6659EC0A-4F34-ED54-77FB-2AF30F981B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855057"/>
              </p:ext>
            </p:extLst>
          </p:nvPr>
        </p:nvGraphicFramePr>
        <p:xfrm>
          <a:off x="1720848" y="1656687"/>
          <a:ext cx="8750304" cy="4820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76525">
                  <a:extLst>
                    <a:ext uri="{9D8B030D-6E8A-4147-A177-3AD203B41FA5}">
                      <a16:colId xmlns:a16="http://schemas.microsoft.com/office/drawing/2014/main" val="1015677863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4048137693"/>
                    </a:ext>
                  </a:extLst>
                </a:gridCol>
                <a:gridCol w="1266825">
                  <a:extLst>
                    <a:ext uri="{9D8B030D-6E8A-4147-A177-3AD203B41FA5}">
                      <a16:colId xmlns:a16="http://schemas.microsoft.com/office/drawing/2014/main" val="4268306569"/>
                    </a:ext>
                  </a:extLst>
                </a:gridCol>
                <a:gridCol w="1285875">
                  <a:extLst>
                    <a:ext uri="{9D8B030D-6E8A-4147-A177-3AD203B41FA5}">
                      <a16:colId xmlns:a16="http://schemas.microsoft.com/office/drawing/2014/main" val="535561976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636514076"/>
                    </a:ext>
                  </a:extLst>
                </a:gridCol>
                <a:gridCol w="1101729">
                  <a:extLst>
                    <a:ext uri="{9D8B030D-6E8A-4147-A177-3AD203B41FA5}">
                      <a16:colId xmlns:a16="http://schemas.microsoft.com/office/drawing/2014/main" val="461012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EXIGÊNCIAS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 (g)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NDT (kg)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 (g)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(g)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5714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>
                          <a:solidFill>
                            <a:srgbClr val="216B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Mantença + Ganho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b="1" dirty="0">
                        <a:solidFill>
                          <a:srgbClr val="216B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216B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216B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0,811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216B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4,70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216B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19551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CMS (kg)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>
                          <a:solidFill>
                            <a:srgbClr val="216B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1,126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2311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Feno de Tifton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0,135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13,08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0,092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4560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Silagem de milho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0,541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0,405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5427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Milho grão moído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0,365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33,03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0,314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21146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Farelo de soja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0,133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65,00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0,099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5091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Calcário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4737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1,180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0,910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4,70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85652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216B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216B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+0,099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216B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216B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+1,00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01193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6608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05518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9002422"/>
                  </a:ext>
                </a:extLst>
              </a:tr>
            </a:tbl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F4B2F8F7-49DE-1F64-126E-E402830BD6E6}"/>
              </a:ext>
            </a:extLst>
          </p:cNvPr>
          <p:cNvSpPr txBox="1"/>
          <p:nvPr/>
        </p:nvSpPr>
        <p:spPr>
          <a:xfrm>
            <a:off x="438150" y="89773"/>
            <a:ext cx="6096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Ovino macho não castrado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r>
              <a:rPr lang="pt-BR" sz="2200" i="1" dirty="0">
                <a:latin typeface="Arial" panose="020B0604020202020204" pitchFamily="34" charset="0"/>
                <a:cs typeface="Arial" panose="020B0604020202020204" pitchFamily="34" charset="0"/>
              </a:rPr>
              <a:t>: 30 kg</a:t>
            </a:r>
          </a:p>
          <a:p>
            <a:pPr marL="0" indent="0">
              <a:buNone/>
            </a:pPr>
            <a:r>
              <a:rPr lang="pt-BR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GMD</a:t>
            </a:r>
            <a:r>
              <a:rPr lang="pt-BR" sz="2200" i="1" dirty="0">
                <a:latin typeface="Arial" panose="020B0604020202020204" pitchFamily="34" charset="0"/>
                <a:cs typeface="Arial" panose="020B0604020202020204" pitchFamily="34" charset="0"/>
              </a:rPr>
              <a:t>:200 g/dia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E6B0637-685A-9DD7-F936-9737E2DBE77D}"/>
              </a:ext>
            </a:extLst>
          </p:cNvPr>
          <p:cNvSpPr/>
          <p:nvPr/>
        </p:nvSpPr>
        <p:spPr>
          <a:xfrm>
            <a:off x="598825" y="5636026"/>
            <a:ext cx="2154236" cy="569119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 (%MS) = 12,71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A9293E8-EDBF-A0E6-0477-3F7ED136858D}"/>
              </a:ext>
            </a:extLst>
          </p:cNvPr>
          <p:cNvSpPr/>
          <p:nvPr/>
        </p:nvSpPr>
        <p:spPr>
          <a:xfrm>
            <a:off x="3139782" y="5636025"/>
            <a:ext cx="2345368" cy="569119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NDT (%MS) = 77,12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66BF0E2-C555-5722-5A28-F4DAC17D82FC}"/>
              </a:ext>
            </a:extLst>
          </p:cNvPr>
          <p:cNvSpPr/>
          <p:nvPr/>
        </p:nvSpPr>
        <p:spPr>
          <a:xfrm>
            <a:off x="5871871" y="5636024"/>
            <a:ext cx="3075948" cy="569119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(Mcal/kg MS) = 2,88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6F09CD3-6A9E-CC84-F4C6-474938838BE0}"/>
              </a:ext>
            </a:extLst>
          </p:cNvPr>
          <p:cNvSpPr/>
          <p:nvPr/>
        </p:nvSpPr>
        <p:spPr>
          <a:xfrm>
            <a:off x="9297550" y="5636023"/>
            <a:ext cx="2216758" cy="569119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Ca:P</a:t>
            </a:r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1,54</a:t>
            </a:r>
          </a:p>
        </p:txBody>
      </p:sp>
    </p:spTree>
    <p:extLst>
      <p:ext uri="{BB962C8B-B14F-4D97-AF65-F5344CB8AC3E}">
        <p14:creationId xmlns:p14="http://schemas.microsoft.com/office/powerpoint/2010/main" val="24679720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BF9AE8B-EECB-2911-30E6-89B41E0F4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6898" y="5634819"/>
            <a:ext cx="762335" cy="9000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2DE3B10-E1DA-5251-890E-53072077B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250" y="5643195"/>
            <a:ext cx="762335" cy="9000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A703378-F8CE-B015-FD0E-B74041B86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370" y="5623618"/>
            <a:ext cx="762335" cy="9000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8A7E265D-45BE-854E-36ED-D5B819F1CC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800" t="41630" r="31549" b="18097"/>
          <a:stretch/>
        </p:blipFill>
        <p:spPr bwMode="auto">
          <a:xfrm>
            <a:off x="4928426" y="4135905"/>
            <a:ext cx="762335" cy="9000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D012A61B-A532-0E5B-CB75-18FBBE889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8425" y="2652543"/>
            <a:ext cx="762335" cy="9000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João Paulo Pacheco Rodrigues - Adjunct Professor ...">
            <a:extLst>
              <a:ext uri="{FF2B5EF4-FFF2-40B4-BE49-F238E27FC236}">
                <a16:creationId xmlns:a16="http://schemas.microsoft.com/office/drawing/2014/main" id="{2DF5EF92-44C7-5C66-A2C5-DCCF7E67D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6897" y="2652543"/>
            <a:ext cx="762336" cy="9000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F1947F86-B807-B2BC-2661-139EC493A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839" y="2652543"/>
            <a:ext cx="762336" cy="9000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 descr="Pessoa com camisa branca&#10;&#10;Descrição gerada automaticamente com confiança média">
            <a:extLst>
              <a:ext uri="{FF2B5EF4-FFF2-40B4-BE49-F238E27FC236}">
                <a16:creationId xmlns:a16="http://schemas.microsoft.com/office/drawing/2014/main" id="{8C9CA829-A286-41C3-B886-00F288F0B8A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35" t="9354" r="14187" b="31939"/>
          <a:stretch/>
        </p:blipFill>
        <p:spPr>
          <a:xfrm>
            <a:off x="4928426" y="5623618"/>
            <a:ext cx="762335" cy="9000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46" name="Picture 22" descr="SIGAA - Sistema Integrado de Gestão de Atividades Acadêmicas">
            <a:extLst>
              <a:ext uri="{FF2B5EF4-FFF2-40B4-BE49-F238E27FC236}">
                <a16:creationId xmlns:a16="http://schemas.microsoft.com/office/drawing/2014/main" id="{9EA4AEA2-314E-EB93-A645-2E0044987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9952" y="2652543"/>
            <a:ext cx="762335" cy="9000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Ronaldo Oliveira: recém ingresso no topo da pesquisa no país, criou curso  de Zootecnia da Ufba - Cérebros da Ufba">
            <a:extLst>
              <a:ext uri="{FF2B5EF4-FFF2-40B4-BE49-F238E27FC236}">
                <a16:creationId xmlns:a16="http://schemas.microsoft.com/office/drawing/2014/main" id="{2DC984C2-B491-EF76-C1D0-4EA1654646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55" t="25138" r="5955" b="30547"/>
          <a:stretch/>
        </p:blipFill>
        <p:spPr bwMode="auto">
          <a:xfrm>
            <a:off x="4928425" y="1160109"/>
            <a:ext cx="763030" cy="9000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Foto">
            <a:extLst>
              <a:ext uri="{FF2B5EF4-FFF2-40B4-BE49-F238E27FC236}">
                <a16:creationId xmlns:a16="http://schemas.microsoft.com/office/drawing/2014/main" id="{B43567DB-10DB-82E0-A3D2-259CEB32DD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897" t="23809" r="9256"/>
          <a:stretch/>
        </p:blipFill>
        <p:spPr bwMode="auto">
          <a:xfrm>
            <a:off x="7324874" y="4124485"/>
            <a:ext cx="762336" cy="9000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Foto">
            <a:extLst>
              <a:ext uri="{FF2B5EF4-FFF2-40B4-BE49-F238E27FC236}">
                <a16:creationId xmlns:a16="http://schemas.microsoft.com/office/drawing/2014/main" id="{FA1F1AFA-2B45-7642-7A99-4C63399F0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927" y="4135905"/>
            <a:ext cx="762335" cy="9000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Foto">
            <a:extLst>
              <a:ext uri="{FF2B5EF4-FFF2-40B4-BE49-F238E27FC236}">
                <a16:creationId xmlns:a16="http://schemas.microsoft.com/office/drawing/2014/main" id="{77DD89CA-482E-D886-9916-AF83776BB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9951" y="1157217"/>
            <a:ext cx="762336" cy="9000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6" descr="Foto">
            <a:extLst>
              <a:ext uri="{FF2B5EF4-FFF2-40B4-BE49-F238E27FC236}">
                <a16:creationId xmlns:a16="http://schemas.microsoft.com/office/drawing/2014/main" id="{1ABC5398-E181-4A80-BBDF-4F0F6C95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250" y="4135905"/>
            <a:ext cx="762335" cy="9000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0" descr="Foto">
            <a:extLst>
              <a:ext uri="{FF2B5EF4-FFF2-40B4-BE49-F238E27FC236}">
                <a16:creationId xmlns:a16="http://schemas.microsoft.com/office/drawing/2014/main" id="{4760E08A-DC4D-FC77-EC88-F672461B0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8049" y="4135905"/>
            <a:ext cx="762336" cy="9000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6" descr="Foto">
            <a:extLst>
              <a:ext uri="{FF2B5EF4-FFF2-40B4-BE49-F238E27FC236}">
                <a16:creationId xmlns:a16="http://schemas.microsoft.com/office/drawing/2014/main" id="{D5DA86AC-19B6-921F-C15C-55AD7ED99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1479" y="2628615"/>
            <a:ext cx="762335" cy="9000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>
            <a:extLst>
              <a:ext uri="{FF2B5EF4-FFF2-40B4-BE49-F238E27FC236}">
                <a16:creationId xmlns:a16="http://schemas.microsoft.com/office/drawing/2014/main" id="{ED0561A4-DD7C-23B3-9E9C-5646A7383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9954" y="5643195"/>
            <a:ext cx="762335" cy="9000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8" descr="Marcos Inácio Marcondes – MSc / PhD Stricto Sensu in Animal Husbandry">
            <a:extLst>
              <a:ext uri="{FF2B5EF4-FFF2-40B4-BE49-F238E27FC236}">
                <a16:creationId xmlns:a16="http://schemas.microsoft.com/office/drawing/2014/main" id="{25C7200E-4FC1-B0BE-4CDE-1E36CC605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6897" y="1160477"/>
            <a:ext cx="762335" cy="9000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0" descr="Foto">
            <a:extLst>
              <a:ext uri="{FF2B5EF4-FFF2-40B4-BE49-F238E27FC236}">
                <a16:creationId xmlns:a16="http://schemas.microsoft.com/office/drawing/2014/main" id="{F6A5E933-7B64-2A6E-ADEA-FBFACE840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311" y="1160477"/>
            <a:ext cx="763030" cy="9000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3D0D7C0-1823-79DD-6B88-4587536B2BC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209" t="10891" r="39252" b="41261"/>
          <a:stretch/>
        </p:blipFill>
        <p:spPr>
          <a:xfrm>
            <a:off x="9710783" y="1157217"/>
            <a:ext cx="762336" cy="9000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187" name="Agrupar 1186">
            <a:extLst>
              <a:ext uri="{FF2B5EF4-FFF2-40B4-BE49-F238E27FC236}">
                <a16:creationId xmlns:a16="http://schemas.microsoft.com/office/drawing/2014/main" id="{004C31A2-1528-D322-DC41-2E0835A9D6C6}"/>
              </a:ext>
            </a:extLst>
          </p:cNvPr>
          <p:cNvGrpSpPr/>
          <p:nvPr/>
        </p:nvGrpSpPr>
        <p:grpSpPr>
          <a:xfrm>
            <a:off x="803671" y="1390206"/>
            <a:ext cx="1632559" cy="522396"/>
            <a:chOff x="3205258" y="5870309"/>
            <a:chExt cx="1632559" cy="522396"/>
          </a:xfrm>
        </p:grpSpPr>
        <p:sp>
          <p:nvSpPr>
            <p:cNvPr id="1188" name="CaixaDeTexto 1187">
              <a:extLst>
                <a:ext uri="{FF2B5EF4-FFF2-40B4-BE49-F238E27FC236}">
                  <a16:creationId xmlns:a16="http://schemas.microsoft.com/office/drawing/2014/main" id="{674C8470-3515-A93C-2B78-4416EF5F0091}"/>
                </a:ext>
              </a:extLst>
            </p:cNvPr>
            <p:cNvSpPr txBox="1"/>
            <p:nvPr/>
          </p:nvSpPr>
          <p:spPr>
            <a:xfrm>
              <a:off x="3205258" y="5870309"/>
              <a:ext cx="16325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>
                  <a:latin typeface="Arial" panose="020B0604020202020204" pitchFamily="34" charset="0"/>
                  <a:cs typeface="Arial" panose="020B0604020202020204" pitchFamily="34" charset="0"/>
                </a:rPr>
                <a:t>Aderbal Azevêdo</a:t>
              </a:r>
              <a:endParaRPr lang="pt-BR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9" name="CaixaDeTexto 1188">
              <a:extLst>
                <a:ext uri="{FF2B5EF4-FFF2-40B4-BE49-F238E27FC236}">
                  <a16:creationId xmlns:a16="http://schemas.microsoft.com/office/drawing/2014/main" id="{C1E303C8-8F89-DC8C-23A0-8D84502437B8}"/>
                </a:ext>
              </a:extLst>
            </p:cNvPr>
            <p:cNvSpPr txBox="1"/>
            <p:nvPr/>
          </p:nvSpPr>
          <p:spPr>
            <a:xfrm>
              <a:off x="3598722" y="6131095"/>
              <a:ext cx="76303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UFCG</a:t>
              </a:r>
              <a:endParaRPr lang="pt-BR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90" name="Agrupar 1189">
              <a:extLst>
                <a:ext uri="{FF2B5EF4-FFF2-40B4-BE49-F238E27FC236}">
                  <a16:creationId xmlns:a16="http://schemas.microsoft.com/office/drawing/2014/main" id="{538D6E3E-F0AF-3FEC-2349-C0899DB9447F}"/>
                </a:ext>
              </a:extLst>
            </p:cNvPr>
            <p:cNvGrpSpPr/>
            <p:nvPr/>
          </p:nvGrpSpPr>
          <p:grpSpPr>
            <a:xfrm>
              <a:off x="3250762" y="6051320"/>
              <a:ext cx="1413476" cy="72000"/>
              <a:chOff x="3250762" y="6060846"/>
              <a:chExt cx="1413476" cy="72000"/>
            </a:xfrm>
          </p:grpSpPr>
          <p:cxnSp>
            <p:nvCxnSpPr>
              <p:cNvPr id="1191" name="Conector reto 1190">
                <a:extLst>
                  <a:ext uri="{FF2B5EF4-FFF2-40B4-BE49-F238E27FC236}">
                    <a16:creationId xmlns:a16="http://schemas.microsoft.com/office/drawing/2014/main" id="{F020436D-86A0-BE67-1DF1-6C08A202DC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96238" y="6096846"/>
                <a:ext cx="1368000" cy="0"/>
              </a:xfrm>
              <a:prstGeom prst="line">
                <a:avLst/>
              </a:prstGeom>
              <a:ln w="12700">
                <a:solidFill>
                  <a:srgbClr val="FBB03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2" name="Retângulo 1191">
                <a:extLst>
                  <a:ext uri="{FF2B5EF4-FFF2-40B4-BE49-F238E27FC236}">
                    <a16:creationId xmlns:a16="http://schemas.microsoft.com/office/drawing/2014/main" id="{7F965DBB-F476-9056-6FE3-556A115C5882}"/>
                  </a:ext>
                </a:extLst>
              </p:cNvPr>
              <p:cNvSpPr/>
              <p:nvPr/>
            </p:nvSpPr>
            <p:spPr>
              <a:xfrm>
                <a:off x="3250762" y="6060846"/>
                <a:ext cx="72000" cy="72000"/>
              </a:xfrm>
              <a:prstGeom prst="rect">
                <a:avLst/>
              </a:prstGeom>
              <a:solidFill>
                <a:srgbClr val="FBB031"/>
              </a:solidFill>
              <a:ln>
                <a:solidFill>
                  <a:srgbClr val="FBB031"/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1222" name="Agrupar 1221">
            <a:extLst>
              <a:ext uri="{FF2B5EF4-FFF2-40B4-BE49-F238E27FC236}">
                <a16:creationId xmlns:a16="http://schemas.microsoft.com/office/drawing/2014/main" id="{7F48BEAB-BF3D-2074-F496-EBEE7D72DB4C}"/>
              </a:ext>
            </a:extLst>
          </p:cNvPr>
          <p:cNvGrpSpPr/>
          <p:nvPr/>
        </p:nvGrpSpPr>
        <p:grpSpPr>
          <a:xfrm>
            <a:off x="810020" y="2861581"/>
            <a:ext cx="1632559" cy="532980"/>
            <a:chOff x="3217957" y="5859725"/>
            <a:chExt cx="1632559" cy="532980"/>
          </a:xfrm>
        </p:grpSpPr>
        <p:sp>
          <p:nvSpPr>
            <p:cNvPr id="1223" name="CaixaDeTexto 1222">
              <a:extLst>
                <a:ext uri="{FF2B5EF4-FFF2-40B4-BE49-F238E27FC236}">
                  <a16:creationId xmlns:a16="http://schemas.microsoft.com/office/drawing/2014/main" id="{1A2B4892-29C1-BC27-EA3E-3E3F5E74F518}"/>
                </a:ext>
              </a:extLst>
            </p:cNvPr>
            <p:cNvSpPr txBox="1"/>
            <p:nvPr/>
          </p:nvSpPr>
          <p:spPr>
            <a:xfrm>
              <a:off x="3217957" y="5859725"/>
              <a:ext cx="16325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Luciano Pinheiro</a:t>
              </a:r>
            </a:p>
          </p:txBody>
        </p:sp>
        <p:sp>
          <p:nvSpPr>
            <p:cNvPr id="1224" name="CaixaDeTexto 1223">
              <a:extLst>
                <a:ext uri="{FF2B5EF4-FFF2-40B4-BE49-F238E27FC236}">
                  <a16:creationId xmlns:a16="http://schemas.microsoft.com/office/drawing/2014/main" id="{2764C5AD-1893-D1A0-7EAA-46F3B960EBBB}"/>
                </a:ext>
              </a:extLst>
            </p:cNvPr>
            <p:cNvSpPr txBox="1"/>
            <p:nvPr/>
          </p:nvSpPr>
          <p:spPr>
            <a:xfrm>
              <a:off x="3598722" y="6131095"/>
              <a:ext cx="76303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UFC</a:t>
              </a:r>
              <a:endParaRPr lang="pt-BR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25" name="Agrupar 1224">
              <a:extLst>
                <a:ext uri="{FF2B5EF4-FFF2-40B4-BE49-F238E27FC236}">
                  <a16:creationId xmlns:a16="http://schemas.microsoft.com/office/drawing/2014/main" id="{3C3DF896-01D3-FAB2-6BB8-44BAF3EB9C47}"/>
                </a:ext>
              </a:extLst>
            </p:cNvPr>
            <p:cNvGrpSpPr/>
            <p:nvPr/>
          </p:nvGrpSpPr>
          <p:grpSpPr>
            <a:xfrm>
              <a:off x="3250762" y="6051320"/>
              <a:ext cx="1413476" cy="72000"/>
              <a:chOff x="3250762" y="6060846"/>
              <a:chExt cx="1413476" cy="72000"/>
            </a:xfrm>
          </p:grpSpPr>
          <p:cxnSp>
            <p:nvCxnSpPr>
              <p:cNvPr id="1226" name="Conector reto 1225">
                <a:extLst>
                  <a:ext uri="{FF2B5EF4-FFF2-40B4-BE49-F238E27FC236}">
                    <a16:creationId xmlns:a16="http://schemas.microsoft.com/office/drawing/2014/main" id="{FC8ABED1-F0F1-B143-745B-B33733335F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96238" y="6096846"/>
                <a:ext cx="1368000" cy="0"/>
              </a:xfrm>
              <a:prstGeom prst="line">
                <a:avLst/>
              </a:prstGeom>
              <a:ln w="12700">
                <a:solidFill>
                  <a:srgbClr val="FBB03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7" name="Retângulo 1226">
                <a:extLst>
                  <a:ext uri="{FF2B5EF4-FFF2-40B4-BE49-F238E27FC236}">
                    <a16:creationId xmlns:a16="http://schemas.microsoft.com/office/drawing/2014/main" id="{A1738189-1732-792F-172F-F7C7D2520C19}"/>
                  </a:ext>
                </a:extLst>
              </p:cNvPr>
              <p:cNvSpPr/>
              <p:nvPr/>
            </p:nvSpPr>
            <p:spPr>
              <a:xfrm>
                <a:off x="3250762" y="6060846"/>
                <a:ext cx="72000" cy="72000"/>
              </a:xfrm>
              <a:prstGeom prst="rect">
                <a:avLst/>
              </a:prstGeom>
              <a:solidFill>
                <a:srgbClr val="FBB031"/>
              </a:solidFill>
              <a:ln>
                <a:solidFill>
                  <a:srgbClr val="FBB031"/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1228" name="Agrupar 1227">
            <a:extLst>
              <a:ext uri="{FF2B5EF4-FFF2-40B4-BE49-F238E27FC236}">
                <a16:creationId xmlns:a16="http://schemas.microsoft.com/office/drawing/2014/main" id="{14281A27-0AE7-F48A-0230-D83AFD63DFBE}"/>
              </a:ext>
            </a:extLst>
          </p:cNvPr>
          <p:cNvGrpSpPr/>
          <p:nvPr/>
        </p:nvGrpSpPr>
        <p:grpSpPr>
          <a:xfrm>
            <a:off x="3195442" y="5832071"/>
            <a:ext cx="1632559" cy="532259"/>
            <a:chOff x="3187204" y="5860446"/>
            <a:chExt cx="1632559" cy="532259"/>
          </a:xfrm>
        </p:grpSpPr>
        <p:sp>
          <p:nvSpPr>
            <p:cNvPr id="1229" name="CaixaDeTexto 1228">
              <a:extLst>
                <a:ext uri="{FF2B5EF4-FFF2-40B4-BE49-F238E27FC236}">
                  <a16:creationId xmlns:a16="http://schemas.microsoft.com/office/drawing/2014/main" id="{55A6929A-A30A-6A82-66DE-8EADCE134744}"/>
                </a:ext>
              </a:extLst>
            </p:cNvPr>
            <p:cNvSpPr txBox="1"/>
            <p:nvPr/>
          </p:nvSpPr>
          <p:spPr>
            <a:xfrm>
              <a:off x="3187204" y="5860446"/>
              <a:ext cx="16325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Antonio</a:t>
              </a:r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 Brito Neto</a:t>
              </a:r>
            </a:p>
          </p:txBody>
        </p:sp>
        <p:sp>
          <p:nvSpPr>
            <p:cNvPr id="1230" name="CaixaDeTexto 1229">
              <a:extLst>
                <a:ext uri="{FF2B5EF4-FFF2-40B4-BE49-F238E27FC236}">
                  <a16:creationId xmlns:a16="http://schemas.microsoft.com/office/drawing/2014/main" id="{8C9A1056-FFF3-596B-C3CE-8853B4D913FC}"/>
                </a:ext>
              </a:extLst>
            </p:cNvPr>
            <p:cNvSpPr txBox="1"/>
            <p:nvPr/>
          </p:nvSpPr>
          <p:spPr>
            <a:xfrm>
              <a:off x="3598722" y="6131095"/>
              <a:ext cx="76303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UFV</a:t>
              </a:r>
              <a:endParaRPr lang="pt-BR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31" name="Agrupar 1230">
              <a:extLst>
                <a:ext uri="{FF2B5EF4-FFF2-40B4-BE49-F238E27FC236}">
                  <a16:creationId xmlns:a16="http://schemas.microsoft.com/office/drawing/2014/main" id="{B802630B-1005-7138-D3C1-F010354A7EB1}"/>
                </a:ext>
              </a:extLst>
            </p:cNvPr>
            <p:cNvGrpSpPr/>
            <p:nvPr/>
          </p:nvGrpSpPr>
          <p:grpSpPr>
            <a:xfrm>
              <a:off x="3250762" y="6051320"/>
              <a:ext cx="1413476" cy="72000"/>
              <a:chOff x="3250762" y="6060846"/>
              <a:chExt cx="1413476" cy="72000"/>
            </a:xfrm>
          </p:grpSpPr>
          <p:cxnSp>
            <p:nvCxnSpPr>
              <p:cNvPr id="1232" name="Conector reto 1231">
                <a:extLst>
                  <a:ext uri="{FF2B5EF4-FFF2-40B4-BE49-F238E27FC236}">
                    <a16:creationId xmlns:a16="http://schemas.microsoft.com/office/drawing/2014/main" id="{BA4E426E-E54C-93DB-A706-147E8CC54E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96238" y="6096846"/>
                <a:ext cx="1368000" cy="0"/>
              </a:xfrm>
              <a:prstGeom prst="line">
                <a:avLst/>
              </a:prstGeom>
              <a:ln w="12700">
                <a:solidFill>
                  <a:srgbClr val="FBB03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3" name="Retângulo 1232">
                <a:extLst>
                  <a:ext uri="{FF2B5EF4-FFF2-40B4-BE49-F238E27FC236}">
                    <a16:creationId xmlns:a16="http://schemas.microsoft.com/office/drawing/2014/main" id="{C32C02B9-05BF-AE6B-0F56-E53460487B15}"/>
                  </a:ext>
                </a:extLst>
              </p:cNvPr>
              <p:cNvSpPr/>
              <p:nvPr/>
            </p:nvSpPr>
            <p:spPr>
              <a:xfrm>
                <a:off x="3250762" y="6060846"/>
                <a:ext cx="72000" cy="72000"/>
              </a:xfrm>
              <a:prstGeom prst="rect">
                <a:avLst/>
              </a:prstGeom>
              <a:solidFill>
                <a:srgbClr val="FBB031"/>
              </a:solidFill>
              <a:ln>
                <a:solidFill>
                  <a:srgbClr val="FBB031"/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1234" name="Agrupar 1233">
            <a:extLst>
              <a:ext uri="{FF2B5EF4-FFF2-40B4-BE49-F238E27FC236}">
                <a16:creationId xmlns:a16="http://schemas.microsoft.com/office/drawing/2014/main" id="{55C7324F-73DC-D966-34D3-461679606946}"/>
              </a:ext>
            </a:extLst>
          </p:cNvPr>
          <p:cNvGrpSpPr/>
          <p:nvPr/>
        </p:nvGrpSpPr>
        <p:grpSpPr>
          <a:xfrm>
            <a:off x="3201792" y="1394213"/>
            <a:ext cx="1632559" cy="522396"/>
            <a:chOff x="3192558" y="5870309"/>
            <a:chExt cx="1632559" cy="522396"/>
          </a:xfrm>
        </p:grpSpPr>
        <p:sp>
          <p:nvSpPr>
            <p:cNvPr id="1235" name="CaixaDeTexto 1234">
              <a:extLst>
                <a:ext uri="{FF2B5EF4-FFF2-40B4-BE49-F238E27FC236}">
                  <a16:creationId xmlns:a16="http://schemas.microsoft.com/office/drawing/2014/main" id="{D71A247A-3117-920D-186C-22759B2EFFD1}"/>
                </a:ext>
              </a:extLst>
            </p:cNvPr>
            <p:cNvSpPr txBox="1"/>
            <p:nvPr/>
          </p:nvSpPr>
          <p:spPr>
            <a:xfrm>
              <a:off x="3192558" y="5870309"/>
              <a:ext cx="16325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Marcos Marcondes</a:t>
              </a:r>
            </a:p>
          </p:txBody>
        </p:sp>
        <p:sp>
          <p:nvSpPr>
            <p:cNvPr id="1236" name="CaixaDeTexto 1235">
              <a:extLst>
                <a:ext uri="{FF2B5EF4-FFF2-40B4-BE49-F238E27FC236}">
                  <a16:creationId xmlns:a16="http://schemas.microsoft.com/office/drawing/2014/main" id="{6BB1F1C7-5C74-8F2A-C1F8-6B965E1D19FB}"/>
                </a:ext>
              </a:extLst>
            </p:cNvPr>
            <p:cNvSpPr txBox="1"/>
            <p:nvPr/>
          </p:nvSpPr>
          <p:spPr>
            <a:xfrm>
              <a:off x="3598722" y="6131095"/>
              <a:ext cx="76303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WSU</a:t>
              </a:r>
              <a:endParaRPr lang="pt-BR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37" name="Agrupar 1236">
              <a:extLst>
                <a:ext uri="{FF2B5EF4-FFF2-40B4-BE49-F238E27FC236}">
                  <a16:creationId xmlns:a16="http://schemas.microsoft.com/office/drawing/2014/main" id="{F814BCF0-CA96-257A-E1EC-5201318E2678}"/>
                </a:ext>
              </a:extLst>
            </p:cNvPr>
            <p:cNvGrpSpPr/>
            <p:nvPr/>
          </p:nvGrpSpPr>
          <p:grpSpPr>
            <a:xfrm>
              <a:off x="3250762" y="6051320"/>
              <a:ext cx="1413476" cy="72000"/>
              <a:chOff x="3250762" y="6060846"/>
              <a:chExt cx="1413476" cy="72000"/>
            </a:xfrm>
          </p:grpSpPr>
          <p:cxnSp>
            <p:nvCxnSpPr>
              <p:cNvPr id="1238" name="Conector reto 1237">
                <a:extLst>
                  <a:ext uri="{FF2B5EF4-FFF2-40B4-BE49-F238E27FC236}">
                    <a16:creationId xmlns:a16="http://schemas.microsoft.com/office/drawing/2014/main" id="{9ED1E3E2-A06E-794B-B574-46A3D1AE38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96238" y="6096846"/>
                <a:ext cx="1368000" cy="0"/>
              </a:xfrm>
              <a:prstGeom prst="line">
                <a:avLst/>
              </a:prstGeom>
              <a:ln w="12700">
                <a:solidFill>
                  <a:srgbClr val="FBB03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9" name="Retângulo 1238">
                <a:extLst>
                  <a:ext uri="{FF2B5EF4-FFF2-40B4-BE49-F238E27FC236}">
                    <a16:creationId xmlns:a16="http://schemas.microsoft.com/office/drawing/2014/main" id="{98D92A8C-01A9-8735-7C8D-95CD0E9EDF86}"/>
                  </a:ext>
                </a:extLst>
              </p:cNvPr>
              <p:cNvSpPr/>
              <p:nvPr/>
            </p:nvSpPr>
            <p:spPr>
              <a:xfrm>
                <a:off x="3250762" y="6060846"/>
                <a:ext cx="72000" cy="72000"/>
              </a:xfrm>
              <a:prstGeom prst="rect">
                <a:avLst/>
              </a:prstGeom>
              <a:solidFill>
                <a:srgbClr val="FBB031"/>
              </a:solidFill>
              <a:ln>
                <a:solidFill>
                  <a:srgbClr val="FBB031"/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1240" name="Agrupar 1239">
            <a:extLst>
              <a:ext uri="{FF2B5EF4-FFF2-40B4-BE49-F238E27FC236}">
                <a16:creationId xmlns:a16="http://schemas.microsoft.com/office/drawing/2014/main" id="{4AD1DA43-B4E2-670F-7FA8-1D8238F01A0A}"/>
              </a:ext>
            </a:extLst>
          </p:cNvPr>
          <p:cNvGrpSpPr/>
          <p:nvPr/>
        </p:nvGrpSpPr>
        <p:grpSpPr>
          <a:xfrm>
            <a:off x="5589770" y="1389794"/>
            <a:ext cx="1632559" cy="522396"/>
            <a:chOff x="3192558" y="5870309"/>
            <a:chExt cx="1632559" cy="522396"/>
          </a:xfrm>
        </p:grpSpPr>
        <p:sp>
          <p:nvSpPr>
            <p:cNvPr id="1241" name="CaixaDeTexto 1240">
              <a:extLst>
                <a:ext uri="{FF2B5EF4-FFF2-40B4-BE49-F238E27FC236}">
                  <a16:creationId xmlns:a16="http://schemas.microsoft.com/office/drawing/2014/main" id="{E98F5F32-C2BD-2AD0-127A-DDB7FF687DC2}"/>
                </a:ext>
              </a:extLst>
            </p:cNvPr>
            <p:cNvSpPr txBox="1"/>
            <p:nvPr/>
          </p:nvSpPr>
          <p:spPr>
            <a:xfrm>
              <a:off x="3192558" y="5870309"/>
              <a:ext cx="16325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Ronaldo Oliveira</a:t>
              </a:r>
            </a:p>
          </p:txBody>
        </p:sp>
        <p:sp>
          <p:nvSpPr>
            <p:cNvPr id="1242" name="CaixaDeTexto 1241">
              <a:extLst>
                <a:ext uri="{FF2B5EF4-FFF2-40B4-BE49-F238E27FC236}">
                  <a16:creationId xmlns:a16="http://schemas.microsoft.com/office/drawing/2014/main" id="{8C9D828B-6385-D017-9B96-4F16A249F990}"/>
                </a:ext>
              </a:extLst>
            </p:cNvPr>
            <p:cNvSpPr txBox="1"/>
            <p:nvPr/>
          </p:nvSpPr>
          <p:spPr>
            <a:xfrm>
              <a:off x="3598722" y="6131095"/>
              <a:ext cx="76303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UFBA</a:t>
              </a:r>
              <a:endParaRPr lang="pt-BR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43" name="Agrupar 1242">
              <a:extLst>
                <a:ext uri="{FF2B5EF4-FFF2-40B4-BE49-F238E27FC236}">
                  <a16:creationId xmlns:a16="http://schemas.microsoft.com/office/drawing/2014/main" id="{02AF6141-09C4-5D44-D8A1-9EF65A85BFCB}"/>
                </a:ext>
              </a:extLst>
            </p:cNvPr>
            <p:cNvGrpSpPr/>
            <p:nvPr/>
          </p:nvGrpSpPr>
          <p:grpSpPr>
            <a:xfrm>
              <a:off x="3250762" y="6051320"/>
              <a:ext cx="1413476" cy="72000"/>
              <a:chOff x="3250762" y="6060846"/>
              <a:chExt cx="1413476" cy="72000"/>
            </a:xfrm>
          </p:grpSpPr>
          <p:cxnSp>
            <p:nvCxnSpPr>
              <p:cNvPr id="1244" name="Conector reto 1243">
                <a:extLst>
                  <a:ext uri="{FF2B5EF4-FFF2-40B4-BE49-F238E27FC236}">
                    <a16:creationId xmlns:a16="http://schemas.microsoft.com/office/drawing/2014/main" id="{8DA99E1D-98C6-FA9C-2872-89F93F4D44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96238" y="6096846"/>
                <a:ext cx="1368000" cy="0"/>
              </a:xfrm>
              <a:prstGeom prst="line">
                <a:avLst/>
              </a:prstGeom>
              <a:ln w="12700">
                <a:solidFill>
                  <a:srgbClr val="FBB03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5" name="Retângulo 1244">
                <a:extLst>
                  <a:ext uri="{FF2B5EF4-FFF2-40B4-BE49-F238E27FC236}">
                    <a16:creationId xmlns:a16="http://schemas.microsoft.com/office/drawing/2014/main" id="{691E7417-17EB-225E-DCC2-56D19331BD13}"/>
                  </a:ext>
                </a:extLst>
              </p:cNvPr>
              <p:cNvSpPr/>
              <p:nvPr/>
            </p:nvSpPr>
            <p:spPr>
              <a:xfrm>
                <a:off x="3250762" y="6060846"/>
                <a:ext cx="72000" cy="72000"/>
              </a:xfrm>
              <a:prstGeom prst="rect">
                <a:avLst/>
              </a:prstGeom>
              <a:solidFill>
                <a:srgbClr val="FBB031"/>
              </a:solidFill>
              <a:ln>
                <a:solidFill>
                  <a:srgbClr val="FBB031"/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1246" name="Agrupar 1245">
            <a:extLst>
              <a:ext uri="{FF2B5EF4-FFF2-40B4-BE49-F238E27FC236}">
                <a16:creationId xmlns:a16="http://schemas.microsoft.com/office/drawing/2014/main" id="{E1EF0F6C-6A1B-96C5-F0C2-141B708E9B01}"/>
              </a:ext>
            </a:extLst>
          </p:cNvPr>
          <p:cNvGrpSpPr/>
          <p:nvPr/>
        </p:nvGrpSpPr>
        <p:grpSpPr>
          <a:xfrm>
            <a:off x="7984444" y="1389794"/>
            <a:ext cx="1632559" cy="522396"/>
            <a:chOff x="3192558" y="5870309"/>
            <a:chExt cx="1632559" cy="522396"/>
          </a:xfrm>
        </p:grpSpPr>
        <p:sp>
          <p:nvSpPr>
            <p:cNvPr id="1247" name="CaixaDeTexto 1246">
              <a:extLst>
                <a:ext uri="{FF2B5EF4-FFF2-40B4-BE49-F238E27FC236}">
                  <a16:creationId xmlns:a16="http://schemas.microsoft.com/office/drawing/2014/main" id="{6C7D9004-5E0E-B098-F880-D068AA9A4096}"/>
                </a:ext>
              </a:extLst>
            </p:cNvPr>
            <p:cNvSpPr txBox="1"/>
            <p:nvPr/>
          </p:nvSpPr>
          <p:spPr>
            <a:xfrm>
              <a:off x="3192558" y="5870309"/>
              <a:ext cx="16325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Izabelle</a:t>
              </a:r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 Teixeira</a:t>
              </a:r>
            </a:p>
          </p:txBody>
        </p:sp>
        <p:sp>
          <p:nvSpPr>
            <p:cNvPr id="1248" name="CaixaDeTexto 1247">
              <a:extLst>
                <a:ext uri="{FF2B5EF4-FFF2-40B4-BE49-F238E27FC236}">
                  <a16:creationId xmlns:a16="http://schemas.microsoft.com/office/drawing/2014/main" id="{EB259390-940D-51BA-C6ED-1A0817084BB6}"/>
                </a:ext>
              </a:extLst>
            </p:cNvPr>
            <p:cNvSpPr txBox="1"/>
            <p:nvPr/>
          </p:nvSpPr>
          <p:spPr>
            <a:xfrm>
              <a:off x="3598722" y="6131095"/>
              <a:ext cx="76303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UI</a:t>
              </a:r>
              <a:endParaRPr lang="pt-BR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49" name="Agrupar 1248">
              <a:extLst>
                <a:ext uri="{FF2B5EF4-FFF2-40B4-BE49-F238E27FC236}">
                  <a16:creationId xmlns:a16="http://schemas.microsoft.com/office/drawing/2014/main" id="{00180938-96ED-6252-3B00-AA535D9D514E}"/>
                </a:ext>
              </a:extLst>
            </p:cNvPr>
            <p:cNvGrpSpPr/>
            <p:nvPr/>
          </p:nvGrpSpPr>
          <p:grpSpPr>
            <a:xfrm>
              <a:off x="3250762" y="6051320"/>
              <a:ext cx="1413476" cy="72000"/>
              <a:chOff x="3250762" y="6060846"/>
              <a:chExt cx="1413476" cy="72000"/>
            </a:xfrm>
          </p:grpSpPr>
          <p:cxnSp>
            <p:nvCxnSpPr>
              <p:cNvPr id="1250" name="Conector reto 1249">
                <a:extLst>
                  <a:ext uri="{FF2B5EF4-FFF2-40B4-BE49-F238E27FC236}">
                    <a16:creationId xmlns:a16="http://schemas.microsoft.com/office/drawing/2014/main" id="{940785DF-F54C-4963-3494-D18CD17415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96238" y="6096846"/>
                <a:ext cx="1368000" cy="0"/>
              </a:xfrm>
              <a:prstGeom prst="line">
                <a:avLst/>
              </a:prstGeom>
              <a:ln w="12700">
                <a:solidFill>
                  <a:srgbClr val="FBB03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1" name="Retângulo 1250">
                <a:extLst>
                  <a:ext uri="{FF2B5EF4-FFF2-40B4-BE49-F238E27FC236}">
                    <a16:creationId xmlns:a16="http://schemas.microsoft.com/office/drawing/2014/main" id="{E7197B57-481F-AC32-E61B-5B8A280E0E54}"/>
                  </a:ext>
                </a:extLst>
              </p:cNvPr>
              <p:cNvSpPr/>
              <p:nvPr/>
            </p:nvSpPr>
            <p:spPr>
              <a:xfrm>
                <a:off x="3250762" y="6060846"/>
                <a:ext cx="72000" cy="72000"/>
              </a:xfrm>
              <a:prstGeom prst="rect">
                <a:avLst/>
              </a:prstGeom>
              <a:solidFill>
                <a:srgbClr val="FBB031"/>
              </a:solidFill>
              <a:ln>
                <a:solidFill>
                  <a:srgbClr val="FBB031"/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1252" name="Agrupar 1251">
            <a:extLst>
              <a:ext uri="{FF2B5EF4-FFF2-40B4-BE49-F238E27FC236}">
                <a16:creationId xmlns:a16="http://schemas.microsoft.com/office/drawing/2014/main" id="{29E14774-966B-E4E0-6C6B-0AC857AC6DA0}"/>
              </a:ext>
            </a:extLst>
          </p:cNvPr>
          <p:cNvGrpSpPr/>
          <p:nvPr/>
        </p:nvGrpSpPr>
        <p:grpSpPr>
          <a:xfrm>
            <a:off x="10372044" y="1368558"/>
            <a:ext cx="1632559" cy="522396"/>
            <a:chOff x="3192558" y="5870309"/>
            <a:chExt cx="1632559" cy="522396"/>
          </a:xfrm>
        </p:grpSpPr>
        <p:sp>
          <p:nvSpPr>
            <p:cNvPr id="1253" name="CaixaDeTexto 1252">
              <a:extLst>
                <a:ext uri="{FF2B5EF4-FFF2-40B4-BE49-F238E27FC236}">
                  <a16:creationId xmlns:a16="http://schemas.microsoft.com/office/drawing/2014/main" id="{3FBEBC79-C0A0-A1F4-559E-6CEFD492B16D}"/>
                </a:ext>
              </a:extLst>
            </p:cNvPr>
            <p:cNvSpPr txBox="1"/>
            <p:nvPr/>
          </p:nvSpPr>
          <p:spPr>
            <a:xfrm>
              <a:off x="3192558" y="5870309"/>
              <a:ext cx="16325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Stefanie</a:t>
              </a:r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 Alvarenga</a:t>
              </a:r>
            </a:p>
          </p:txBody>
        </p:sp>
        <p:sp>
          <p:nvSpPr>
            <p:cNvPr id="1254" name="CaixaDeTexto 1253">
              <a:extLst>
                <a:ext uri="{FF2B5EF4-FFF2-40B4-BE49-F238E27FC236}">
                  <a16:creationId xmlns:a16="http://schemas.microsoft.com/office/drawing/2014/main" id="{DEA61A13-63B4-A776-226D-0E172947EF5D}"/>
                </a:ext>
              </a:extLst>
            </p:cNvPr>
            <p:cNvSpPr txBox="1"/>
            <p:nvPr/>
          </p:nvSpPr>
          <p:spPr>
            <a:xfrm>
              <a:off x="3598722" y="6131095"/>
              <a:ext cx="76303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UFBA</a:t>
              </a:r>
            </a:p>
          </p:txBody>
        </p:sp>
        <p:grpSp>
          <p:nvGrpSpPr>
            <p:cNvPr id="1255" name="Agrupar 1254">
              <a:extLst>
                <a:ext uri="{FF2B5EF4-FFF2-40B4-BE49-F238E27FC236}">
                  <a16:creationId xmlns:a16="http://schemas.microsoft.com/office/drawing/2014/main" id="{530E17CD-BA90-6CA9-3361-532F02FBDE6C}"/>
                </a:ext>
              </a:extLst>
            </p:cNvPr>
            <p:cNvGrpSpPr/>
            <p:nvPr/>
          </p:nvGrpSpPr>
          <p:grpSpPr>
            <a:xfrm>
              <a:off x="3250762" y="6051320"/>
              <a:ext cx="1413476" cy="72000"/>
              <a:chOff x="3250762" y="6060846"/>
              <a:chExt cx="1413476" cy="72000"/>
            </a:xfrm>
          </p:grpSpPr>
          <p:cxnSp>
            <p:nvCxnSpPr>
              <p:cNvPr id="1256" name="Conector reto 1255">
                <a:extLst>
                  <a:ext uri="{FF2B5EF4-FFF2-40B4-BE49-F238E27FC236}">
                    <a16:creationId xmlns:a16="http://schemas.microsoft.com/office/drawing/2014/main" id="{3E9FBDE8-BEBD-560C-8C48-4261D6990D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96238" y="6096846"/>
                <a:ext cx="1368000" cy="0"/>
              </a:xfrm>
              <a:prstGeom prst="line">
                <a:avLst/>
              </a:prstGeom>
              <a:ln w="12700">
                <a:solidFill>
                  <a:srgbClr val="FBB03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7" name="Retângulo 1256">
                <a:extLst>
                  <a:ext uri="{FF2B5EF4-FFF2-40B4-BE49-F238E27FC236}">
                    <a16:creationId xmlns:a16="http://schemas.microsoft.com/office/drawing/2014/main" id="{444531FF-E35C-CBC7-6644-ABC0F104A54A}"/>
                  </a:ext>
                </a:extLst>
              </p:cNvPr>
              <p:cNvSpPr/>
              <p:nvPr/>
            </p:nvSpPr>
            <p:spPr>
              <a:xfrm>
                <a:off x="3250762" y="6060846"/>
                <a:ext cx="72000" cy="72000"/>
              </a:xfrm>
              <a:prstGeom prst="rect">
                <a:avLst/>
              </a:prstGeom>
              <a:solidFill>
                <a:srgbClr val="FBB031"/>
              </a:solidFill>
              <a:ln>
                <a:solidFill>
                  <a:srgbClr val="FBB031"/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1258" name="Agrupar 1257">
            <a:extLst>
              <a:ext uri="{FF2B5EF4-FFF2-40B4-BE49-F238E27FC236}">
                <a16:creationId xmlns:a16="http://schemas.microsoft.com/office/drawing/2014/main" id="{B8F494BD-6192-C48B-6239-95769B0DC0E6}"/>
              </a:ext>
            </a:extLst>
          </p:cNvPr>
          <p:cNvGrpSpPr/>
          <p:nvPr/>
        </p:nvGrpSpPr>
        <p:grpSpPr>
          <a:xfrm>
            <a:off x="3240153" y="2867260"/>
            <a:ext cx="1632559" cy="522940"/>
            <a:chOff x="3230919" y="5869765"/>
            <a:chExt cx="1632559" cy="522940"/>
          </a:xfrm>
        </p:grpSpPr>
        <p:sp>
          <p:nvSpPr>
            <p:cNvPr id="1259" name="CaixaDeTexto 1258">
              <a:extLst>
                <a:ext uri="{FF2B5EF4-FFF2-40B4-BE49-F238E27FC236}">
                  <a16:creationId xmlns:a16="http://schemas.microsoft.com/office/drawing/2014/main" id="{94237B16-58BA-7D5A-C613-E5717B7047A0}"/>
                </a:ext>
              </a:extLst>
            </p:cNvPr>
            <p:cNvSpPr txBox="1"/>
            <p:nvPr/>
          </p:nvSpPr>
          <p:spPr>
            <a:xfrm>
              <a:off x="3230919" y="5869765"/>
              <a:ext cx="1632559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João Paulo Rodrigues </a:t>
              </a:r>
            </a:p>
          </p:txBody>
        </p:sp>
        <p:sp>
          <p:nvSpPr>
            <p:cNvPr id="1260" name="CaixaDeTexto 1259">
              <a:extLst>
                <a:ext uri="{FF2B5EF4-FFF2-40B4-BE49-F238E27FC236}">
                  <a16:creationId xmlns:a16="http://schemas.microsoft.com/office/drawing/2014/main" id="{FDBFC3D9-9F43-A0FE-180B-FED007DDE280}"/>
                </a:ext>
              </a:extLst>
            </p:cNvPr>
            <p:cNvSpPr txBox="1"/>
            <p:nvPr/>
          </p:nvSpPr>
          <p:spPr>
            <a:xfrm>
              <a:off x="3598722" y="6131095"/>
              <a:ext cx="76303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UFRRJ</a:t>
              </a:r>
              <a:endParaRPr lang="pt-BR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61" name="Agrupar 1260">
              <a:extLst>
                <a:ext uri="{FF2B5EF4-FFF2-40B4-BE49-F238E27FC236}">
                  <a16:creationId xmlns:a16="http://schemas.microsoft.com/office/drawing/2014/main" id="{AF979F0C-B698-7B6D-C2E9-D6C0976FEA24}"/>
                </a:ext>
              </a:extLst>
            </p:cNvPr>
            <p:cNvGrpSpPr/>
            <p:nvPr/>
          </p:nvGrpSpPr>
          <p:grpSpPr>
            <a:xfrm>
              <a:off x="3250762" y="6051320"/>
              <a:ext cx="1557476" cy="72000"/>
              <a:chOff x="3250762" y="6060846"/>
              <a:chExt cx="1557476" cy="72000"/>
            </a:xfrm>
          </p:grpSpPr>
          <p:cxnSp>
            <p:nvCxnSpPr>
              <p:cNvPr id="1262" name="Conector reto 1261">
                <a:extLst>
                  <a:ext uri="{FF2B5EF4-FFF2-40B4-BE49-F238E27FC236}">
                    <a16:creationId xmlns:a16="http://schemas.microsoft.com/office/drawing/2014/main" id="{CFA9F8AF-3CD3-38AD-19DB-EEA0FC3286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96238" y="6096846"/>
                <a:ext cx="1512000" cy="0"/>
              </a:xfrm>
              <a:prstGeom prst="line">
                <a:avLst/>
              </a:prstGeom>
              <a:ln w="12700">
                <a:solidFill>
                  <a:srgbClr val="FBB03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3" name="Retângulo 1262">
                <a:extLst>
                  <a:ext uri="{FF2B5EF4-FFF2-40B4-BE49-F238E27FC236}">
                    <a16:creationId xmlns:a16="http://schemas.microsoft.com/office/drawing/2014/main" id="{EC99CE84-409F-18E7-1A86-826BAD529B88}"/>
                  </a:ext>
                </a:extLst>
              </p:cNvPr>
              <p:cNvSpPr/>
              <p:nvPr/>
            </p:nvSpPr>
            <p:spPr>
              <a:xfrm>
                <a:off x="3250762" y="6060846"/>
                <a:ext cx="72000" cy="72000"/>
              </a:xfrm>
              <a:prstGeom prst="rect">
                <a:avLst/>
              </a:prstGeom>
              <a:solidFill>
                <a:srgbClr val="FBB031"/>
              </a:solidFill>
              <a:ln>
                <a:solidFill>
                  <a:srgbClr val="FBB031"/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1266" name="Agrupar 1265">
            <a:extLst>
              <a:ext uri="{FF2B5EF4-FFF2-40B4-BE49-F238E27FC236}">
                <a16:creationId xmlns:a16="http://schemas.microsoft.com/office/drawing/2014/main" id="{60D41186-430B-FCEB-5F36-7C1C8832F2EE}"/>
              </a:ext>
            </a:extLst>
          </p:cNvPr>
          <p:cNvGrpSpPr/>
          <p:nvPr/>
        </p:nvGrpSpPr>
        <p:grpSpPr>
          <a:xfrm>
            <a:off x="5616071" y="2874674"/>
            <a:ext cx="1726705" cy="522003"/>
            <a:chOff x="3210460" y="5870702"/>
            <a:chExt cx="1726705" cy="522003"/>
          </a:xfrm>
        </p:grpSpPr>
        <p:sp>
          <p:nvSpPr>
            <p:cNvPr id="1267" name="CaixaDeTexto 1266">
              <a:extLst>
                <a:ext uri="{FF2B5EF4-FFF2-40B4-BE49-F238E27FC236}">
                  <a16:creationId xmlns:a16="http://schemas.microsoft.com/office/drawing/2014/main" id="{F0BC0346-09A7-BE3F-4462-C09F65871029}"/>
                </a:ext>
              </a:extLst>
            </p:cNvPr>
            <p:cNvSpPr txBox="1"/>
            <p:nvPr/>
          </p:nvSpPr>
          <p:spPr>
            <a:xfrm>
              <a:off x="3210460" y="5870702"/>
              <a:ext cx="1726705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José Augusto Azevêdo</a:t>
              </a:r>
            </a:p>
          </p:txBody>
        </p:sp>
        <p:sp>
          <p:nvSpPr>
            <p:cNvPr id="1268" name="CaixaDeTexto 1267">
              <a:extLst>
                <a:ext uri="{FF2B5EF4-FFF2-40B4-BE49-F238E27FC236}">
                  <a16:creationId xmlns:a16="http://schemas.microsoft.com/office/drawing/2014/main" id="{A8BC4007-7A70-500C-8782-47AB5100793E}"/>
                </a:ext>
              </a:extLst>
            </p:cNvPr>
            <p:cNvSpPr txBox="1"/>
            <p:nvPr/>
          </p:nvSpPr>
          <p:spPr>
            <a:xfrm>
              <a:off x="3598722" y="6131095"/>
              <a:ext cx="76303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UESC</a:t>
              </a:r>
              <a:endParaRPr lang="pt-BR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69" name="Agrupar 1268">
              <a:extLst>
                <a:ext uri="{FF2B5EF4-FFF2-40B4-BE49-F238E27FC236}">
                  <a16:creationId xmlns:a16="http://schemas.microsoft.com/office/drawing/2014/main" id="{984E1C5D-C8D5-188B-B9C2-3E7FD2F182A0}"/>
                </a:ext>
              </a:extLst>
            </p:cNvPr>
            <p:cNvGrpSpPr/>
            <p:nvPr/>
          </p:nvGrpSpPr>
          <p:grpSpPr>
            <a:xfrm>
              <a:off x="3250762" y="6051320"/>
              <a:ext cx="1557476" cy="72000"/>
              <a:chOff x="3250762" y="6060846"/>
              <a:chExt cx="1557476" cy="72000"/>
            </a:xfrm>
          </p:grpSpPr>
          <p:cxnSp>
            <p:nvCxnSpPr>
              <p:cNvPr id="1270" name="Conector reto 1269">
                <a:extLst>
                  <a:ext uri="{FF2B5EF4-FFF2-40B4-BE49-F238E27FC236}">
                    <a16:creationId xmlns:a16="http://schemas.microsoft.com/office/drawing/2014/main" id="{B0D04E60-4A46-ADE1-0CDE-425472E22F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96238" y="6096846"/>
                <a:ext cx="1512000" cy="0"/>
              </a:xfrm>
              <a:prstGeom prst="line">
                <a:avLst/>
              </a:prstGeom>
              <a:ln w="12700">
                <a:solidFill>
                  <a:srgbClr val="FBB03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1" name="Retângulo 1270">
                <a:extLst>
                  <a:ext uri="{FF2B5EF4-FFF2-40B4-BE49-F238E27FC236}">
                    <a16:creationId xmlns:a16="http://schemas.microsoft.com/office/drawing/2014/main" id="{9C256D99-5F9B-0078-10CE-2A68F68C248F}"/>
                  </a:ext>
                </a:extLst>
              </p:cNvPr>
              <p:cNvSpPr/>
              <p:nvPr/>
            </p:nvSpPr>
            <p:spPr>
              <a:xfrm>
                <a:off x="3250762" y="6060846"/>
                <a:ext cx="72000" cy="72000"/>
              </a:xfrm>
              <a:prstGeom prst="rect">
                <a:avLst/>
              </a:prstGeom>
              <a:solidFill>
                <a:srgbClr val="FBB031"/>
              </a:solidFill>
              <a:ln>
                <a:solidFill>
                  <a:srgbClr val="FBB031"/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1272" name="Agrupar 1271">
            <a:extLst>
              <a:ext uri="{FF2B5EF4-FFF2-40B4-BE49-F238E27FC236}">
                <a16:creationId xmlns:a16="http://schemas.microsoft.com/office/drawing/2014/main" id="{D890109E-421A-EA96-A7A6-794025F729DA}"/>
              </a:ext>
            </a:extLst>
          </p:cNvPr>
          <p:cNvGrpSpPr/>
          <p:nvPr/>
        </p:nvGrpSpPr>
        <p:grpSpPr>
          <a:xfrm>
            <a:off x="7984444" y="2861581"/>
            <a:ext cx="1632559" cy="522396"/>
            <a:chOff x="3192558" y="5870309"/>
            <a:chExt cx="1632559" cy="522396"/>
          </a:xfrm>
        </p:grpSpPr>
        <p:sp>
          <p:nvSpPr>
            <p:cNvPr id="1273" name="CaixaDeTexto 1272">
              <a:extLst>
                <a:ext uri="{FF2B5EF4-FFF2-40B4-BE49-F238E27FC236}">
                  <a16:creationId xmlns:a16="http://schemas.microsoft.com/office/drawing/2014/main" id="{95559E9D-7E7F-D932-C275-A2ADB4ADAD8B}"/>
                </a:ext>
              </a:extLst>
            </p:cNvPr>
            <p:cNvSpPr txBox="1"/>
            <p:nvPr/>
          </p:nvSpPr>
          <p:spPr>
            <a:xfrm>
              <a:off x="3192558" y="5870309"/>
              <a:ext cx="16325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Leilson</a:t>
              </a:r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 Bezerra</a:t>
              </a:r>
            </a:p>
          </p:txBody>
        </p:sp>
        <p:sp>
          <p:nvSpPr>
            <p:cNvPr id="1274" name="CaixaDeTexto 1273">
              <a:extLst>
                <a:ext uri="{FF2B5EF4-FFF2-40B4-BE49-F238E27FC236}">
                  <a16:creationId xmlns:a16="http://schemas.microsoft.com/office/drawing/2014/main" id="{A75AFFBE-16CB-D07B-184F-4ED85EF2BE41}"/>
                </a:ext>
              </a:extLst>
            </p:cNvPr>
            <p:cNvSpPr txBox="1"/>
            <p:nvPr/>
          </p:nvSpPr>
          <p:spPr>
            <a:xfrm>
              <a:off x="3598722" y="6131095"/>
              <a:ext cx="76303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UFCG</a:t>
              </a:r>
              <a:endParaRPr lang="pt-BR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75" name="Agrupar 1274">
              <a:extLst>
                <a:ext uri="{FF2B5EF4-FFF2-40B4-BE49-F238E27FC236}">
                  <a16:creationId xmlns:a16="http://schemas.microsoft.com/office/drawing/2014/main" id="{DF70460C-C981-BF77-D319-7F751F078E71}"/>
                </a:ext>
              </a:extLst>
            </p:cNvPr>
            <p:cNvGrpSpPr/>
            <p:nvPr/>
          </p:nvGrpSpPr>
          <p:grpSpPr>
            <a:xfrm>
              <a:off x="3250762" y="6051320"/>
              <a:ext cx="1413476" cy="72000"/>
              <a:chOff x="3250762" y="6060846"/>
              <a:chExt cx="1413476" cy="72000"/>
            </a:xfrm>
          </p:grpSpPr>
          <p:cxnSp>
            <p:nvCxnSpPr>
              <p:cNvPr id="1276" name="Conector reto 1275">
                <a:extLst>
                  <a:ext uri="{FF2B5EF4-FFF2-40B4-BE49-F238E27FC236}">
                    <a16:creationId xmlns:a16="http://schemas.microsoft.com/office/drawing/2014/main" id="{85BCEBD8-04F9-FEF9-E9D0-2E4FB06E82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96238" y="6096846"/>
                <a:ext cx="1368000" cy="0"/>
              </a:xfrm>
              <a:prstGeom prst="line">
                <a:avLst/>
              </a:prstGeom>
              <a:ln w="12700">
                <a:solidFill>
                  <a:srgbClr val="FBB03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7" name="Retângulo 1276">
                <a:extLst>
                  <a:ext uri="{FF2B5EF4-FFF2-40B4-BE49-F238E27FC236}">
                    <a16:creationId xmlns:a16="http://schemas.microsoft.com/office/drawing/2014/main" id="{913281AF-DE0F-3CD6-5D3E-86DA5757076D}"/>
                  </a:ext>
                </a:extLst>
              </p:cNvPr>
              <p:cNvSpPr/>
              <p:nvPr/>
            </p:nvSpPr>
            <p:spPr>
              <a:xfrm>
                <a:off x="3250762" y="6060846"/>
                <a:ext cx="72000" cy="72000"/>
              </a:xfrm>
              <a:prstGeom prst="rect">
                <a:avLst/>
              </a:prstGeom>
              <a:solidFill>
                <a:srgbClr val="FBB031"/>
              </a:solidFill>
              <a:ln>
                <a:solidFill>
                  <a:srgbClr val="FBB031"/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1278" name="Agrupar 1277">
            <a:extLst>
              <a:ext uri="{FF2B5EF4-FFF2-40B4-BE49-F238E27FC236}">
                <a16:creationId xmlns:a16="http://schemas.microsoft.com/office/drawing/2014/main" id="{7470C4C0-0201-9E2D-296E-B66E22EAC1FD}"/>
              </a:ext>
            </a:extLst>
          </p:cNvPr>
          <p:cNvGrpSpPr/>
          <p:nvPr/>
        </p:nvGrpSpPr>
        <p:grpSpPr>
          <a:xfrm>
            <a:off x="803671" y="4353647"/>
            <a:ext cx="1632559" cy="522396"/>
            <a:chOff x="3192558" y="5870309"/>
            <a:chExt cx="1632559" cy="522396"/>
          </a:xfrm>
        </p:grpSpPr>
        <p:sp>
          <p:nvSpPr>
            <p:cNvPr id="1279" name="CaixaDeTexto 1278">
              <a:extLst>
                <a:ext uri="{FF2B5EF4-FFF2-40B4-BE49-F238E27FC236}">
                  <a16:creationId xmlns:a16="http://schemas.microsoft.com/office/drawing/2014/main" id="{52BE46B1-DD48-9508-B5B7-52E86A8B6699}"/>
                </a:ext>
              </a:extLst>
            </p:cNvPr>
            <p:cNvSpPr txBox="1"/>
            <p:nvPr/>
          </p:nvSpPr>
          <p:spPr>
            <a:xfrm>
              <a:off x="3192558" y="5870309"/>
              <a:ext cx="16325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Luciana </a:t>
              </a:r>
              <a:r>
                <a:rPr lang="pt-BR" sz="1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Gerassev</a:t>
              </a:r>
              <a:endParaRPr lang="pt-BR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0" name="CaixaDeTexto 1279">
              <a:extLst>
                <a:ext uri="{FF2B5EF4-FFF2-40B4-BE49-F238E27FC236}">
                  <a16:creationId xmlns:a16="http://schemas.microsoft.com/office/drawing/2014/main" id="{4D4E6E47-0146-C6DC-BC46-D2755EED3AAE}"/>
                </a:ext>
              </a:extLst>
            </p:cNvPr>
            <p:cNvSpPr txBox="1"/>
            <p:nvPr/>
          </p:nvSpPr>
          <p:spPr>
            <a:xfrm>
              <a:off x="3598722" y="6131095"/>
              <a:ext cx="76303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UFMG</a:t>
              </a:r>
              <a:endParaRPr lang="pt-BR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81" name="Agrupar 1280">
              <a:extLst>
                <a:ext uri="{FF2B5EF4-FFF2-40B4-BE49-F238E27FC236}">
                  <a16:creationId xmlns:a16="http://schemas.microsoft.com/office/drawing/2014/main" id="{E3951F3A-A83D-D3DA-B165-33CB755C9DE7}"/>
                </a:ext>
              </a:extLst>
            </p:cNvPr>
            <p:cNvGrpSpPr/>
            <p:nvPr/>
          </p:nvGrpSpPr>
          <p:grpSpPr>
            <a:xfrm>
              <a:off x="3250762" y="6051320"/>
              <a:ext cx="1413476" cy="72000"/>
              <a:chOff x="3250762" y="6060846"/>
              <a:chExt cx="1413476" cy="72000"/>
            </a:xfrm>
          </p:grpSpPr>
          <p:cxnSp>
            <p:nvCxnSpPr>
              <p:cNvPr id="1282" name="Conector reto 1281">
                <a:extLst>
                  <a:ext uri="{FF2B5EF4-FFF2-40B4-BE49-F238E27FC236}">
                    <a16:creationId xmlns:a16="http://schemas.microsoft.com/office/drawing/2014/main" id="{02E7A4EA-E0E9-F2DB-8AE2-5B638A33E2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96238" y="6096846"/>
                <a:ext cx="1368000" cy="0"/>
              </a:xfrm>
              <a:prstGeom prst="line">
                <a:avLst/>
              </a:prstGeom>
              <a:ln w="12700">
                <a:solidFill>
                  <a:srgbClr val="FBB03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3" name="Retângulo 1282">
                <a:extLst>
                  <a:ext uri="{FF2B5EF4-FFF2-40B4-BE49-F238E27FC236}">
                    <a16:creationId xmlns:a16="http://schemas.microsoft.com/office/drawing/2014/main" id="{BB16BBDD-E7C0-DF0B-33A9-42AFD119ECE7}"/>
                  </a:ext>
                </a:extLst>
              </p:cNvPr>
              <p:cNvSpPr/>
              <p:nvPr/>
            </p:nvSpPr>
            <p:spPr>
              <a:xfrm>
                <a:off x="3250762" y="6060846"/>
                <a:ext cx="72000" cy="72000"/>
              </a:xfrm>
              <a:prstGeom prst="rect">
                <a:avLst/>
              </a:prstGeom>
              <a:solidFill>
                <a:srgbClr val="FBB031"/>
              </a:solidFill>
              <a:ln>
                <a:solidFill>
                  <a:srgbClr val="FBB031"/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1284" name="Agrupar 1283">
            <a:extLst>
              <a:ext uri="{FF2B5EF4-FFF2-40B4-BE49-F238E27FC236}">
                <a16:creationId xmlns:a16="http://schemas.microsoft.com/office/drawing/2014/main" id="{F47991EA-E628-68E4-9380-1765F9369814}"/>
              </a:ext>
            </a:extLst>
          </p:cNvPr>
          <p:cNvGrpSpPr/>
          <p:nvPr/>
        </p:nvGrpSpPr>
        <p:grpSpPr>
          <a:xfrm>
            <a:off x="3201792" y="4358480"/>
            <a:ext cx="1632559" cy="522396"/>
            <a:chOff x="3192558" y="5870309"/>
            <a:chExt cx="1632559" cy="522396"/>
          </a:xfrm>
        </p:grpSpPr>
        <p:sp>
          <p:nvSpPr>
            <p:cNvPr id="1285" name="CaixaDeTexto 1284">
              <a:extLst>
                <a:ext uri="{FF2B5EF4-FFF2-40B4-BE49-F238E27FC236}">
                  <a16:creationId xmlns:a16="http://schemas.microsoft.com/office/drawing/2014/main" id="{DBAF41B4-D0BD-88AE-292E-0C7E721D8066}"/>
                </a:ext>
              </a:extLst>
            </p:cNvPr>
            <p:cNvSpPr txBox="1"/>
            <p:nvPr/>
          </p:nvSpPr>
          <p:spPr>
            <a:xfrm>
              <a:off x="3192558" y="5870309"/>
              <a:ext cx="16325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Matheus Abreu</a:t>
              </a:r>
            </a:p>
          </p:txBody>
        </p:sp>
        <p:sp>
          <p:nvSpPr>
            <p:cNvPr id="1286" name="CaixaDeTexto 1285">
              <a:extLst>
                <a:ext uri="{FF2B5EF4-FFF2-40B4-BE49-F238E27FC236}">
                  <a16:creationId xmlns:a16="http://schemas.microsoft.com/office/drawing/2014/main" id="{E7038056-85EA-2CFA-8FFB-84792FFB57AD}"/>
                </a:ext>
              </a:extLst>
            </p:cNvPr>
            <p:cNvSpPr txBox="1"/>
            <p:nvPr/>
          </p:nvSpPr>
          <p:spPr>
            <a:xfrm>
              <a:off x="3598722" y="6131095"/>
              <a:ext cx="76303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UFMT</a:t>
              </a:r>
              <a:endParaRPr lang="pt-BR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87" name="Agrupar 1286">
              <a:extLst>
                <a:ext uri="{FF2B5EF4-FFF2-40B4-BE49-F238E27FC236}">
                  <a16:creationId xmlns:a16="http://schemas.microsoft.com/office/drawing/2014/main" id="{1CC7263B-158B-CBA8-533E-EAFD810D2FA0}"/>
                </a:ext>
              </a:extLst>
            </p:cNvPr>
            <p:cNvGrpSpPr/>
            <p:nvPr/>
          </p:nvGrpSpPr>
          <p:grpSpPr>
            <a:xfrm>
              <a:off x="3250762" y="6051320"/>
              <a:ext cx="1413476" cy="72000"/>
              <a:chOff x="3250762" y="6060846"/>
              <a:chExt cx="1413476" cy="72000"/>
            </a:xfrm>
          </p:grpSpPr>
          <p:cxnSp>
            <p:nvCxnSpPr>
              <p:cNvPr id="1288" name="Conector reto 1287">
                <a:extLst>
                  <a:ext uri="{FF2B5EF4-FFF2-40B4-BE49-F238E27FC236}">
                    <a16:creationId xmlns:a16="http://schemas.microsoft.com/office/drawing/2014/main" id="{CD669371-82CA-DE28-AE7A-58E65B6EDF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96238" y="6096846"/>
                <a:ext cx="1368000" cy="0"/>
              </a:xfrm>
              <a:prstGeom prst="line">
                <a:avLst/>
              </a:prstGeom>
              <a:ln w="12700">
                <a:solidFill>
                  <a:srgbClr val="FBB03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9" name="Retângulo 1288">
                <a:extLst>
                  <a:ext uri="{FF2B5EF4-FFF2-40B4-BE49-F238E27FC236}">
                    <a16:creationId xmlns:a16="http://schemas.microsoft.com/office/drawing/2014/main" id="{264C8AC2-14EF-679B-FBB8-06306CDB3352}"/>
                  </a:ext>
                </a:extLst>
              </p:cNvPr>
              <p:cNvSpPr/>
              <p:nvPr/>
            </p:nvSpPr>
            <p:spPr>
              <a:xfrm>
                <a:off x="3250762" y="6060846"/>
                <a:ext cx="72000" cy="72000"/>
              </a:xfrm>
              <a:prstGeom prst="rect">
                <a:avLst/>
              </a:prstGeom>
              <a:solidFill>
                <a:srgbClr val="FBB031"/>
              </a:solidFill>
              <a:ln>
                <a:solidFill>
                  <a:srgbClr val="FBB031"/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1290" name="Agrupar 1289">
            <a:extLst>
              <a:ext uri="{FF2B5EF4-FFF2-40B4-BE49-F238E27FC236}">
                <a16:creationId xmlns:a16="http://schemas.microsoft.com/office/drawing/2014/main" id="{7A248395-4A8A-9198-AA18-A53D6A242E73}"/>
              </a:ext>
            </a:extLst>
          </p:cNvPr>
          <p:cNvGrpSpPr/>
          <p:nvPr/>
        </p:nvGrpSpPr>
        <p:grpSpPr>
          <a:xfrm>
            <a:off x="5598169" y="4353235"/>
            <a:ext cx="1632559" cy="522396"/>
            <a:chOff x="3192558" y="5870309"/>
            <a:chExt cx="1632559" cy="522396"/>
          </a:xfrm>
        </p:grpSpPr>
        <p:sp>
          <p:nvSpPr>
            <p:cNvPr id="1291" name="CaixaDeTexto 1290">
              <a:extLst>
                <a:ext uri="{FF2B5EF4-FFF2-40B4-BE49-F238E27FC236}">
                  <a16:creationId xmlns:a16="http://schemas.microsoft.com/office/drawing/2014/main" id="{4F1367E8-2207-3541-5B92-E4B9B8C300FD}"/>
                </a:ext>
              </a:extLst>
            </p:cNvPr>
            <p:cNvSpPr txBox="1"/>
            <p:nvPr/>
          </p:nvSpPr>
          <p:spPr>
            <a:xfrm>
              <a:off x="3192558" y="5870309"/>
              <a:ext cx="16325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Iraides</a:t>
              </a:r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 Garcia</a:t>
              </a:r>
            </a:p>
          </p:txBody>
        </p:sp>
        <p:sp>
          <p:nvSpPr>
            <p:cNvPr id="1292" name="CaixaDeTexto 1291">
              <a:extLst>
                <a:ext uri="{FF2B5EF4-FFF2-40B4-BE49-F238E27FC236}">
                  <a16:creationId xmlns:a16="http://schemas.microsoft.com/office/drawing/2014/main" id="{889E2BFE-E113-5226-79D9-B5458F0766FC}"/>
                </a:ext>
              </a:extLst>
            </p:cNvPr>
            <p:cNvSpPr txBox="1"/>
            <p:nvPr/>
          </p:nvSpPr>
          <p:spPr>
            <a:xfrm>
              <a:off x="3598722" y="6131095"/>
              <a:ext cx="76303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UFLA</a:t>
              </a:r>
              <a:endParaRPr lang="pt-BR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93" name="Agrupar 1292">
              <a:extLst>
                <a:ext uri="{FF2B5EF4-FFF2-40B4-BE49-F238E27FC236}">
                  <a16:creationId xmlns:a16="http://schemas.microsoft.com/office/drawing/2014/main" id="{BBAFE083-EB66-3AEA-83EB-CE04E1D9FF89}"/>
                </a:ext>
              </a:extLst>
            </p:cNvPr>
            <p:cNvGrpSpPr/>
            <p:nvPr/>
          </p:nvGrpSpPr>
          <p:grpSpPr>
            <a:xfrm>
              <a:off x="3250762" y="6051320"/>
              <a:ext cx="1413476" cy="72000"/>
              <a:chOff x="3250762" y="6060846"/>
              <a:chExt cx="1413476" cy="72000"/>
            </a:xfrm>
          </p:grpSpPr>
          <p:cxnSp>
            <p:nvCxnSpPr>
              <p:cNvPr id="1294" name="Conector reto 1293">
                <a:extLst>
                  <a:ext uri="{FF2B5EF4-FFF2-40B4-BE49-F238E27FC236}">
                    <a16:creationId xmlns:a16="http://schemas.microsoft.com/office/drawing/2014/main" id="{C8D254BB-B9DD-C0A2-DC58-36C4421BFB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96238" y="6096846"/>
                <a:ext cx="1368000" cy="0"/>
              </a:xfrm>
              <a:prstGeom prst="line">
                <a:avLst/>
              </a:prstGeom>
              <a:ln w="12700">
                <a:solidFill>
                  <a:srgbClr val="FBB03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5" name="Retângulo 1294">
                <a:extLst>
                  <a:ext uri="{FF2B5EF4-FFF2-40B4-BE49-F238E27FC236}">
                    <a16:creationId xmlns:a16="http://schemas.microsoft.com/office/drawing/2014/main" id="{3BED70BB-4E08-3BA3-1DCC-8A9F3288098F}"/>
                  </a:ext>
                </a:extLst>
              </p:cNvPr>
              <p:cNvSpPr/>
              <p:nvPr/>
            </p:nvSpPr>
            <p:spPr>
              <a:xfrm>
                <a:off x="3250762" y="6060846"/>
                <a:ext cx="72000" cy="72000"/>
              </a:xfrm>
              <a:prstGeom prst="rect">
                <a:avLst/>
              </a:prstGeom>
              <a:solidFill>
                <a:srgbClr val="FBB031"/>
              </a:solidFill>
              <a:ln>
                <a:solidFill>
                  <a:srgbClr val="FBB031"/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1296" name="Agrupar 1295">
            <a:extLst>
              <a:ext uri="{FF2B5EF4-FFF2-40B4-BE49-F238E27FC236}">
                <a16:creationId xmlns:a16="http://schemas.microsoft.com/office/drawing/2014/main" id="{FB50E297-3EBB-F1FC-AAF4-07FBB4C53B07}"/>
              </a:ext>
            </a:extLst>
          </p:cNvPr>
          <p:cNvGrpSpPr/>
          <p:nvPr/>
        </p:nvGrpSpPr>
        <p:grpSpPr>
          <a:xfrm>
            <a:off x="811844" y="5855452"/>
            <a:ext cx="1632559" cy="522396"/>
            <a:chOff x="3192558" y="5870309"/>
            <a:chExt cx="1632559" cy="522396"/>
          </a:xfrm>
        </p:grpSpPr>
        <p:sp>
          <p:nvSpPr>
            <p:cNvPr id="1297" name="CaixaDeTexto 1296">
              <a:extLst>
                <a:ext uri="{FF2B5EF4-FFF2-40B4-BE49-F238E27FC236}">
                  <a16:creationId xmlns:a16="http://schemas.microsoft.com/office/drawing/2014/main" id="{A612EB00-E807-9DD6-1F9B-AFB662A8F9BF}"/>
                </a:ext>
              </a:extLst>
            </p:cNvPr>
            <p:cNvSpPr txBox="1"/>
            <p:nvPr/>
          </p:nvSpPr>
          <p:spPr>
            <a:xfrm>
              <a:off x="3192558" y="5870309"/>
              <a:ext cx="16325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Marcilio Mendes</a:t>
              </a:r>
            </a:p>
          </p:txBody>
        </p:sp>
        <p:sp>
          <p:nvSpPr>
            <p:cNvPr id="1298" name="CaixaDeTexto 1297">
              <a:extLst>
                <a:ext uri="{FF2B5EF4-FFF2-40B4-BE49-F238E27FC236}">
                  <a16:creationId xmlns:a16="http://schemas.microsoft.com/office/drawing/2014/main" id="{0D5D3E48-B1C9-BF8A-565A-EA9B2542BC2C}"/>
                </a:ext>
              </a:extLst>
            </p:cNvPr>
            <p:cNvSpPr txBox="1"/>
            <p:nvPr/>
          </p:nvSpPr>
          <p:spPr>
            <a:xfrm>
              <a:off x="3598722" y="6131095"/>
              <a:ext cx="76303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UFC</a:t>
              </a:r>
              <a:endParaRPr lang="pt-BR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99" name="Agrupar 1298">
              <a:extLst>
                <a:ext uri="{FF2B5EF4-FFF2-40B4-BE49-F238E27FC236}">
                  <a16:creationId xmlns:a16="http://schemas.microsoft.com/office/drawing/2014/main" id="{2B9E4071-EC05-79B7-7CC4-4CFC9A48F4B4}"/>
                </a:ext>
              </a:extLst>
            </p:cNvPr>
            <p:cNvGrpSpPr/>
            <p:nvPr/>
          </p:nvGrpSpPr>
          <p:grpSpPr>
            <a:xfrm>
              <a:off x="3250762" y="6051320"/>
              <a:ext cx="1413476" cy="72000"/>
              <a:chOff x="3250762" y="6060846"/>
              <a:chExt cx="1413476" cy="72000"/>
            </a:xfrm>
          </p:grpSpPr>
          <p:cxnSp>
            <p:nvCxnSpPr>
              <p:cNvPr id="1300" name="Conector reto 1299">
                <a:extLst>
                  <a:ext uri="{FF2B5EF4-FFF2-40B4-BE49-F238E27FC236}">
                    <a16:creationId xmlns:a16="http://schemas.microsoft.com/office/drawing/2014/main" id="{39668EB9-6737-1883-1F32-C291C823AD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96238" y="6096846"/>
                <a:ext cx="1368000" cy="0"/>
              </a:xfrm>
              <a:prstGeom prst="line">
                <a:avLst/>
              </a:prstGeom>
              <a:ln w="12700">
                <a:solidFill>
                  <a:srgbClr val="FBB03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1" name="Retângulo 1300">
                <a:extLst>
                  <a:ext uri="{FF2B5EF4-FFF2-40B4-BE49-F238E27FC236}">
                    <a16:creationId xmlns:a16="http://schemas.microsoft.com/office/drawing/2014/main" id="{D7CF21D6-9547-B978-00B2-6D35009C104B}"/>
                  </a:ext>
                </a:extLst>
              </p:cNvPr>
              <p:cNvSpPr/>
              <p:nvPr/>
            </p:nvSpPr>
            <p:spPr>
              <a:xfrm>
                <a:off x="3250762" y="6060846"/>
                <a:ext cx="72000" cy="72000"/>
              </a:xfrm>
              <a:prstGeom prst="rect">
                <a:avLst/>
              </a:prstGeom>
              <a:solidFill>
                <a:srgbClr val="FBB031"/>
              </a:solidFill>
              <a:ln>
                <a:solidFill>
                  <a:srgbClr val="FBB031"/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1302" name="Agrupar 1301">
            <a:extLst>
              <a:ext uri="{FF2B5EF4-FFF2-40B4-BE49-F238E27FC236}">
                <a16:creationId xmlns:a16="http://schemas.microsoft.com/office/drawing/2014/main" id="{EE2ADBFD-6A70-ED1A-E08A-D309F4FB9774}"/>
              </a:ext>
            </a:extLst>
          </p:cNvPr>
          <p:cNvGrpSpPr/>
          <p:nvPr/>
        </p:nvGrpSpPr>
        <p:grpSpPr>
          <a:xfrm>
            <a:off x="5589821" y="5832071"/>
            <a:ext cx="1632559" cy="532259"/>
            <a:chOff x="3187204" y="5860446"/>
            <a:chExt cx="1632559" cy="532259"/>
          </a:xfrm>
        </p:grpSpPr>
        <p:sp>
          <p:nvSpPr>
            <p:cNvPr id="1303" name="CaixaDeTexto 1302">
              <a:extLst>
                <a:ext uri="{FF2B5EF4-FFF2-40B4-BE49-F238E27FC236}">
                  <a16:creationId xmlns:a16="http://schemas.microsoft.com/office/drawing/2014/main" id="{DA9D91BC-4A4C-2B3D-D27F-76680F449656}"/>
                </a:ext>
              </a:extLst>
            </p:cNvPr>
            <p:cNvSpPr txBox="1"/>
            <p:nvPr/>
          </p:nvSpPr>
          <p:spPr>
            <a:xfrm>
              <a:off x="3187204" y="5860446"/>
              <a:ext cx="16325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Amanda Rocha</a:t>
              </a:r>
            </a:p>
          </p:txBody>
        </p:sp>
        <p:sp>
          <p:nvSpPr>
            <p:cNvPr id="1304" name="CaixaDeTexto 1303">
              <a:extLst>
                <a:ext uri="{FF2B5EF4-FFF2-40B4-BE49-F238E27FC236}">
                  <a16:creationId xmlns:a16="http://schemas.microsoft.com/office/drawing/2014/main" id="{869928E9-D456-F473-C312-539589203579}"/>
                </a:ext>
              </a:extLst>
            </p:cNvPr>
            <p:cNvSpPr txBox="1"/>
            <p:nvPr/>
          </p:nvSpPr>
          <p:spPr>
            <a:xfrm>
              <a:off x="3598722" y="6131095"/>
              <a:ext cx="76303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UFC</a:t>
              </a:r>
              <a:endParaRPr lang="pt-BR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05" name="Agrupar 1304">
              <a:extLst>
                <a:ext uri="{FF2B5EF4-FFF2-40B4-BE49-F238E27FC236}">
                  <a16:creationId xmlns:a16="http://schemas.microsoft.com/office/drawing/2014/main" id="{864DF9A9-C1F3-E919-9187-65777ED26E23}"/>
                </a:ext>
              </a:extLst>
            </p:cNvPr>
            <p:cNvGrpSpPr/>
            <p:nvPr/>
          </p:nvGrpSpPr>
          <p:grpSpPr>
            <a:xfrm>
              <a:off x="3250762" y="6051320"/>
              <a:ext cx="1413476" cy="72000"/>
              <a:chOff x="3250762" y="6060846"/>
              <a:chExt cx="1413476" cy="72000"/>
            </a:xfrm>
          </p:grpSpPr>
          <p:cxnSp>
            <p:nvCxnSpPr>
              <p:cNvPr id="1306" name="Conector reto 1305">
                <a:extLst>
                  <a:ext uri="{FF2B5EF4-FFF2-40B4-BE49-F238E27FC236}">
                    <a16:creationId xmlns:a16="http://schemas.microsoft.com/office/drawing/2014/main" id="{1C3CB269-51B5-C473-45CD-74818D41E8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96238" y="6096846"/>
                <a:ext cx="1368000" cy="0"/>
              </a:xfrm>
              <a:prstGeom prst="line">
                <a:avLst/>
              </a:prstGeom>
              <a:ln w="12700">
                <a:solidFill>
                  <a:srgbClr val="FBB03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7" name="Retângulo 1306">
                <a:extLst>
                  <a:ext uri="{FF2B5EF4-FFF2-40B4-BE49-F238E27FC236}">
                    <a16:creationId xmlns:a16="http://schemas.microsoft.com/office/drawing/2014/main" id="{E402C3BA-47C2-A011-0062-3BAE9EB3C1E2}"/>
                  </a:ext>
                </a:extLst>
              </p:cNvPr>
              <p:cNvSpPr/>
              <p:nvPr/>
            </p:nvSpPr>
            <p:spPr>
              <a:xfrm>
                <a:off x="3250762" y="6060846"/>
                <a:ext cx="72000" cy="72000"/>
              </a:xfrm>
              <a:prstGeom prst="rect">
                <a:avLst/>
              </a:prstGeom>
              <a:solidFill>
                <a:srgbClr val="FBB031"/>
              </a:solidFill>
              <a:ln>
                <a:solidFill>
                  <a:srgbClr val="FBB031"/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1308" name="Agrupar 1307">
            <a:extLst>
              <a:ext uri="{FF2B5EF4-FFF2-40B4-BE49-F238E27FC236}">
                <a16:creationId xmlns:a16="http://schemas.microsoft.com/office/drawing/2014/main" id="{E12A4FA7-6DDC-F5F5-A98C-0357A172949E}"/>
              </a:ext>
            </a:extLst>
          </p:cNvPr>
          <p:cNvGrpSpPr/>
          <p:nvPr/>
        </p:nvGrpSpPr>
        <p:grpSpPr>
          <a:xfrm>
            <a:off x="7984444" y="5849496"/>
            <a:ext cx="1632559" cy="532259"/>
            <a:chOff x="3187204" y="5860446"/>
            <a:chExt cx="1632559" cy="532259"/>
          </a:xfrm>
        </p:grpSpPr>
        <p:sp>
          <p:nvSpPr>
            <p:cNvPr id="1309" name="CaixaDeTexto 1308">
              <a:extLst>
                <a:ext uri="{FF2B5EF4-FFF2-40B4-BE49-F238E27FC236}">
                  <a16:creationId xmlns:a16="http://schemas.microsoft.com/office/drawing/2014/main" id="{A9B205BA-74C9-B5BE-CB9D-3630D5950C77}"/>
                </a:ext>
              </a:extLst>
            </p:cNvPr>
            <p:cNvSpPr txBox="1"/>
            <p:nvPr/>
          </p:nvSpPr>
          <p:spPr>
            <a:xfrm>
              <a:off x="3187204" y="5860446"/>
              <a:ext cx="16325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Caio </a:t>
              </a:r>
              <a:r>
                <a:rPr lang="pt-BR" sz="1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Herbster</a:t>
              </a:r>
              <a:endParaRPr lang="pt-BR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0" name="CaixaDeTexto 1309">
              <a:extLst>
                <a:ext uri="{FF2B5EF4-FFF2-40B4-BE49-F238E27FC236}">
                  <a16:creationId xmlns:a16="http://schemas.microsoft.com/office/drawing/2014/main" id="{8F425263-4A6A-FEEF-7C30-6D0969EADAC5}"/>
                </a:ext>
              </a:extLst>
            </p:cNvPr>
            <p:cNvSpPr txBox="1"/>
            <p:nvPr/>
          </p:nvSpPr>
          <p:spPr>
            <a:xfrm>
              <a:off x="3598722" y="6131095"/>
              <a:ext cx="76303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UFC</a:t>
              </a:r>
              <a:endParaRPr lang="pt-BR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11" name="Agrupar 1310">
              <a:extLst>
                <a:ext uri="{FF2B5EF4-FFF2-40B4-BE49-F238E27FC236}">
                  <a16:creationId xmlns:a16="http://schemas.microsoft.com/office/drawing/2014/main" id="{1483B76E-3BE5-FF59-9BCF-F027EE8EA65D}"/>
                </a:ext>
              </a:extLst>
            </p:cNvPr>
            <p:cNvGrpSpPr/>
            <p:nvPr/>
          </p:nvGrpSpPr>
          <p:grpSpPr>
            <a:xfrm>
              <a:off x="3250762" y="6051320"/>
              <a:ext cx="1413476" cy="72000"/>
              <a:chOff x="3250762" y="6060846"/>
              <a:chExt cx="1413476" cy="72000"/>
            </a:xfrm>
          </p:grpSpPr>
          <p:cxnSp>
            <p:nvCxnSpPr>
              <p:cNvPr id="1312" name="Conector reto 1311">
                <a:extLst>
                  <a:ext uri="{FF2B5EF4-FFF2-40B4-BE49-F238E27FC236}">
                    <a16:creationId xmlns:a16="http://schemas.microsoft.com/office/drawing/2014/main" id="{1ECEAFBF-2CF3-D80A-4A14-EB64E141BE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96238" y="6096846"/>
                <a:ext cx="1368000" cy="0"/>
              </a:xfrm>
              <a:prstGeom prst="line">
                <a:avLst/>
              </a:prstGeom>
              <a:ln w="12700">
                <a:solidFill>
                  <a:srgbClr val="FBB03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3" name="Retângulo 1312">
                <a:extLst>
                  <a:ext uri="{FF2B5EF4-FFF2-40B4-BE49-F238E27FC236}">
                    <a16:creationId xmlns:a16="http://schemas.microsoft.com/office/drawing/2014/main" id="{BAD880A8-B9F1-A173-F102-EC13C1C50D8E}"/>
                  </a:ext>
                </a:extLst>
              </p:cNvPr>
              <p:cNvSpPr/>
              <p:nvPr/>
            </p:nvSpPr>
            <p:spPr>
              <a:xfrm>
                <a:off x="3250762" y="6060846"/>
                <a:ext cx="72000" cy="72000"/>
              </a:xfrm>
              <a:prstGeom prst="rect">
                <a:avLst/>
              </a:prstGeom>
              <a:solidFill>
                <a:srgbClr val="FBB031"/>
              </a:solidFill>
              <a:ln>
                <a:solidFill>
                  <a:srgbClr val="FBB031"/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1314" name="Agrupar 1313">
            <a:extLst>
              <a:ext uri="{FF2B5EF4-FFF2-40B4-BE49-F238E27FC236}">
                <a16:creationId xmlns:a16="http://schemas.microsoft.com/office/drawing/2014/main" id="{C0F909EB-33A1-C1D3-AC23-63ED30D87820}"/>
              </a:ext>
            </a:extLst>
          </p:cNvPr>
          <p:cNvGrpSpPr/>
          <p:nvPr/>
        </p:nvGrpSpPr>
        <p:grpSpPr>
          <a:xfrm>
            <a:off x="10374471" y="5836590"/>
            <a:ext cx="1632559" cy="532259"/>
            <a:chOff x="3187204" y="5860446"/>
            <a:chExt cx="1632559" cy="532259"/>
          </a:xfrm>
        </p:grpSpPr>
        <p:sp>
          <p:nvSpPr>
            <p:cNvPr id="1315" name="CaixaDeTexto 1314">
              <a:extLst>
                <a:ext uri="{FF2B5EF4-FFF2-40B4-BE49-F238E27FC236}">
                  <a16:creationId xmlns:a16="http://schemas.microsoft.com/office/drawing/2014/main" id="{CC6C3AA2-E4C5-B426-803D-67D4CF22B4B4}"/>
                </a:ext>
              </a:extLst>
            </p:cNvPr>
            <p:cNvSpPr txBox="1"/>
            <p:nvPr/>
          </p:nvSpPr>
          <p:spPr>
            <a:xfrm>
              <a:off x="3187204" y="5860446"/>
              <a:ext cx="16325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Evandra Justino</a:t>
              </a:r>
            </a:p>
          </p:txBody>
        </p:sp>
        <p:sp>
          <p:nvSpPr>
            <p:cNvPr id="1316" name="CaixaDeTexto 1315">
              <a:extLst>
                <a:ext uri="{FF2B5EF4-FFF2-40B4-BE49-F238E27FC236}">
                  <a16:creationId xmlns:a16="http://schemas.microsoft.com/office/drawing/2014/main" id="{CC87BD03-E9EE-EDC9-1F38-E015CFE84D51}"/>
                </a:ext>
              </a:extLst>
            </p:cNvPr>
            <p:cNvSpPr txBox="1"/>
            <p:nvPr/>
          </p:nvSpPr>
          <p:spPr>
            <a:xfrm>
              <a:off x="3598722" y="6131095"/>
              <a:ext cx="76303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UFC</a:t>
              </a:r>
              <a:endParaRPr lang="pt-BR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17" name="Agrupar 1316">
              <a:extLst>
                <a:ext uri="{FF2B5EF4-FFF2-40B4-BE49-F238E27FC236}">
                  <a16:creationId xmlns:a16="http://schemas.microsoft.com/office/drawing/2014/main" id="{47A4D663-C0A9-FEDE-2E04-39512290191E}"/>
                </a:ext>
              </a:extLst>
            </p:cNvPr>
            <p:cNvGrpSpPr/>
            <p:nvPr/>
          </p:nvGrpSpPr>
          <p:grpSpPr>
            <a:xfrm>
              <a:off x="3250762" y="6051320"/>
              <a:ext cx="1413476" cy="72000"/>
              <a:chOff x="3250762" y="6060846"/>
              <a:chExt cx="1413476" cy="72000"/>
            </a:xfrm>
          </p:grpSpPr>
          <p:cxnSp>
            <p:nvCxnSpPr>
              <p:cNvPr id="1318" name="Conector reto 1317">
                <a:extLst>
                  <a:ext uri="{FF2B5EF4-FFF2-40B4-BE49-F238E27FC236}">
                    <a16:creationId xmlns:a16="http://schemas.microsoft.com/office/drawing/2014/main" id="{E4ADCFCC-FD0C-DF03-73A5-BE1F2B157A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96238" y="6096846"/>
                <a:ext cx="1368000" cy="0"/>
              </a:xfrm>
              <a:prstGeom prst="line">
                <a:avLst/>
              </a:prstGeom>
              <a:ln w="12700">
                <a:solidFill>
                  <a:srgbClr val="FBB03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9" name="Retângulo 1318">
                <a:extLst>
                  <a:ext uri="{FF2B5EF4-FFF2-40B4-BE49-F238E27FC236}">
                    <a16:creationId xmlns:a16="http://schemas.microsoft.com/office/drawing/2014/main" id="{6849E2BB-F065-3229-5745-0D792BBBA7F4}"/>
                  </a:ext>
                </a:extLst>
              </p:cNvPr>
              <p:cNvSpPr/>
              <p:nvPr/>
            </p:nvSpPr>
            <p:spPr>
              <a:xfrm>
                <a:off x="3250762" y="6060846"/>
                <a:ext cx="72000" cy="72000"/>
              </a:xfrm>
              <a:prstGeom prst="rect">
                <a:avLst/>
              </a:prstGeom>
              <a:solidFill>
                <a:srgbClr val="FBB031"/>
              </a:solidFill>
              <a:ln>
                <a:solidFill>
                  <a:srgbClr val="FBB031"/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1320" name="Agrupar 1319">
            <a:extLst>
              <a:ext uri="{FF2B5EF4-FFF2-40B4-BE49-F238E27FC236}">
                <a16:creationId xmlns:a16="http://schemas.microsoft.com/office/drawing/2014/main" id="{8104D24C-06AA-9924-1837-95BFBD777F31}"/>
              </a:ext>
            </a:extLst>
          </p:cNvPr>
          <p:cNvGrpSpPr/>
          <p:nvPr/>
        </p:nvGrpSpPr>
        <p:grpSpPr>
          <a:xfrm>
            <a:off x="10373317" y="4340116"/>
            <a:ext cx="1632559" cy="532259"/>
            <a:chOff x="3187204" y="5860446"/>
            <a:chExt cx="1632559" cy="532259"/>
          </a:xfrm>
        </p:grpSpPr>
        <p:sp>
          <p:nvSpPr>
            <p:cNvPr id="1321" name="CaixaDeTexto 1320">
              <a:extLst>
                <a:ext uri="{FF2B5EF4-FFF2-40B4-BE49-F238E27FC236}">
                  <a16:creationId xmlns:a16="http://schemas.microsoft.com/office/drawing/2014/main" id="{BE842A82-0A29-C75E-60A7-66BEED7F32E0}"/>
                </a:ext>
              </a:extLst>
            </p:cNvPr>
            <p:cNvSpPr txBox="1"/>
            <p:nvPr/>
          </p:nvSpPr>
          <p:spPr>
            <a:xfrm>
              <a:off x="3187204" y="5860446"/>
              <a:ext cx="16325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Alessandra Oliveira</a:t>
              </a:r>
            </a:p>
          </p:txBody>
        </p:sp>
        <p:sp>
          <p:nvSpPr>
            <p:cNvPr id="1322" name="CaixaDeTexto 1321">
              <a:extLst>
                <a:ext uri="{FF2B5EF4-FFF2-40B4-BE49-F238E27FC236}">
                  <a16:creationId xmlns:a16="http://schemas.microsoft.com/office/drawing/2014/main" id="{13DAC574-C141-A0C3-6B74-8C0158C6AFE8}"/>
                </a:ext>
              </a:extLst>
            </p:cNvPr>
            <p:cNvSpPr txBox="1"/>
            <p:nvPr/>
          </p:nvSpPr>
          <p:spPr>
            <a:xfrm>
              <a:off x="3598722" y="6131095"/>
              <a:ext cx="76303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UFC</a:t>
              </a:r>
              <a:endParaRPr lang="pt-BR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23" name="Agrupar 1322">
              <a:extLst>
                <a:ext uri="{FF2B5EF4-FFF2-40B4-BE49-F238E27FC236}">
                  <a16:creationId xmlns:a16="http://schemas.microsoft.com/office/drawing/2014/main" id="{208D19AE-A854-2203-FFD6-3776D3352301}"/>
                </a:ext>
              </a:extLst>
            </p:cNvPr>
            <p:cNvGrpSpPr/>
            <p:nvPr/>
          </p:nvGrpSpPr>
          <p:grpSpPr>
            <a:xfrm>
              <a:off x="3250762" y="6051320"/>
              <a:ext cx="1413476" cy="72000"/>
              <a:chOff x="3250762" y="6060846"/>
              <a:chExt cx="1413476" cy="72000"/>
            </a:xfrm>
          </p:grpSpPr>
          <p:cxnSp>
            <p:nvCxnSpPr>
              <p:cNvPr id="1324" name="Conector reto 1323">
                <a:extLst>
                  <a:ext uri="{FF2B5EF4-FFF2-40B4-BE49-F238E27FC236}">
                    <a16:creationId xmlns:a16="http://schemas.microsoft.com/office/drawing/2014/main" id="{8EDEB654-1042-8C83-33B8-016BB2AB88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96238" y="6096846"/>
                <a:ext cx="1368000" cy="0"/>
              </a:xfrm>
              <a:prstGeom prst="line">
                <a:avLst/>
              </a:prstGeom>
              <a:ln w="12700">
                <a:solidFill>
                  <a:srgbClr val="FBB03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5" name="Retângulo 1324">
                <a:extLst>
                  <a:ext uri="{FF2B5EF4-FFF2-40B4-BE49-F238E27FC236}">
                    <a16:creationId xmlns:a16="http://schemas.microsoft.com/office/drawing/2014/main" id="{D325F82F-D350-AD24-277C-FF4867ABB30A}"/>
                  </a:ext>
                </a:extLst>
              </p:cNvPr>
              <p:cNvSpPr/>
              <p:nvPr/>
            </p:nvSpPr>
            <p:spPr>
              <a:xfrm>
                <a:off x="3250762" y="6060846"/>
                <a:ext cx="72000" cy="72000"/>
              </a:xfrm>
              <a:prstGeom prst="rect">
                <a:avLst/>
              </a:prstGeom>
              <a:solidFill>
                <a:srgbClr val="FBB031"/>
              </a:solidFill>
              <a:ln>
                <a:solidFill>
                  <a:srgbClr val="FBB031"/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1326" name="Agrupar 1325">
            <a:extLst>
              <a:ext uri="{FF2B5EF4-FFF2-40B4-BE49-F238E27FC236}">
                <a16:creationId xmlns:a16="http://schemas.microsoft.com/office/drawing/2014/main" id="{E2422B2C-96CE-E0E1-AD34-8DB5817EEB13}"/>
              </a:ext>
            </a:extLst>
          </p:cNvPr>
          <p:cNvGrpSpPr/>
          <p:nvPr/>
        </p:nvGrpSpPr>
        <p:grpSpPr>
          <a:xfrm>
            <a:off x="7984401" y="4348617"/>
            <a:ext cx="1632559" cy="532259"/>
            <a:chOff x="3187204" y="5860446"/>
            <a:chExt cx="1632559" cy="532259"/>
          </a:xfrm>
        </p:grpSpPr>
        <p:sp>
          <p:nvSpPr>
            <p:cNvPr id="1327" name="CaixaDeTexto 1326">
              <a:extLst>
                <a:ext uri="{FF2B5EF4-FFF2-40B4-BE49-F238E27FC236}">
                  <a16:creationId xmlns:a16="http://schemas.microsoft.com/office/drawing/2014/main" id="{0EA6B5E5-01F0-BC8C-4D30-51A1841ABABA}"/>
                </a:ext>
              </a:extLst>
            </p:cNvPr>
            <p:cNvSpPr txBox="1"/>
            <p:nvPr/>
          </p:nvSpPr>
          <p:spPr>
            <a:xfrm>
              <a:off x="3187204" y="5860446"/>
              <a:ext cx="16325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Luciano Cabral</a:t>
              </a:r>
            </a:p>
          </p:txBody>
        </p:sp>
        <p:sp>
          <p:nvSpPr>
            <p:cNvPr id="1328" name="CaixaDeTexto 1327">
              <a:extLst>
                <a:ext uri="{FF2B5EF4-FFF2-40B4-BE49-F238E27FC236}">
                  <a16:creationId xmlns:a16="http://schemas.microsoft.com/office/drawing/2014/main" id="{14EDDADC-D00E-85D8-F9E7-A28E76A7A497}"/>
                </a:ext>
              </a:extLst>
            </p:cNvPr>
            <p:cNvSpPr txBox="1"/>
            <p:nvPr/>
          </p:nvSpPr>
          <p:spPr>
            <a:xfrm>
              <a:off x="3598722" y="6131095"/>
              <a:ext cx="76303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UFMT</a:t>
              </a:r>
              <a:endParaRPr lang="pt-BR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29" name="Agrupar 1328">
              <a:extLst>
                <a:ext uri="{FF2B5EF4-FFF2-40B4-BE49-F238E27FC236}">
                  <a16:creationId xmlns:a16="http://schemas.microsoft.com/office/drawing/2014/main" id="{0731B97E-E2F7-038C-C7D8-4AACF1A8B486}"/>
                </a:ext>
              </a:extLst>
            </p:cNvPr>
            <p:cNvGrpSpPr/>
            <p:nvPr/>
          </p:nvGrpSpPr>
          <p:grpSpPr>
            <a:xfrm>
              <a:off x="3250762" y="6051320"/>
              <a:ext cx="1413476" cy="72000"/>
              <a:chOff x="3250762" y="6060846"/>
              <a:chExt cx="1413476" cy="72000"/>
            </a:xfrm>
          </p:grpSpPr>
          <p:cxnSp>
            <p:nvCxnSpPr>
              <p:cNvPr id="1330" name="Conector reto 1329">
                <a:extLst>
                  <a:ext uri="{FF2B5EF4-FFF2-40B4-BE49-F238E27FC236}">
                    <a16:creationId xmlns:a16="http://schemas.microsoft.com/office/drawing/2014/main" id="{EA44E978-D2E4-73EC-C845-B338975A18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96238" y="6096846"/>
                <a:ext cx="1368000" cy="0"/>
              </a:xfrm>
              <a:prstGeom prst="line">
                <a:avLst/>
              </a:prstGeom>
              <a:ln w="12700">
                <a:solidFill>
                  <a:srgbClr val="FBB03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1" name="Retângulo 1330">
                <a:extLst>
                  <a:ext uri="{FF2B5EF4-FFF2-40B4-BE49-F238E27FC236}">
                    <a16:creationId xmlns:a16="http://schemas.microsoft.com/office/drawing/2014/main" id="{77E733B7-3D63-F436-2812-8F8648865DDA}"/>
                  </a:ext>
                </a:extLst>
              </p:cNvPr>
              <p:cNvSpPr/>
              <p:nvPr/>
            </p:nvSpPr>
            <p:spPr>
              <a:xfrm>
                <a:off x="3250762" y="6060846"/>
                <a:ext cx="72000" cy="72000"/>
              </a:xfrm>
              <a:prstGeom prst="rect">
                <a:avLst/>
              </a:prstGeom>
              <a:solidFill>
                <a:srgbClr val="FBB031"/>
              </a:solidFill>
              <a:ln>
                <a:solidFill>
                  <a:srgbClr val="FBB031"/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1332" name="Agrupar 1331">
            <a:extLst>
              <a:ext uri="{FF2B5EF4-FFF2-40B4-BE49-F238E27FC236}">
                <a16:creationId xmlns:a16="http://schemas.microsoft.com/office/drawing/2014/main" id="{46A4F6E6-288B-826D-F86B-09653F755841}"/>
              </a:ext>
            </a:extLst>
          </p:cNvPr>
          <p:cNvGrpSpPr/>
          <p:nvPr/>
        </p:nvGrpSpPr>
        <p:grpSpPr>
          <a:xfrm>
            <a:off x="10372044" y="2842599"/>
            <a:ext cx="1632559" cy="522396"/>
            <a:chOff x="3192558" y="5870309"/>
            <a:chExt cx="1632559" cy="522396"/>
          </a:xfrm>
        </p:grpSpPr>
        <p:sp>
          <p:nvSpPr>
            <p:cNvPr id="1333" name="CaixaDeTexto 1332">
              <a:extLst>
                <a:ext uri="{FF2B5EF4-FFF2-40B4-BE49-F238E27FC236}">
                  <a16:creationId xmlns:a16="http://schemas.microsoft.com/office/drawing/2014/main" id="{C6D509B5-D7FB-4472-1629-129551E80970}"/>
                </a:ext>
              </a:extLst>
            </p:cNvPr>
            <p:cNvSpPr txBox="1"/>
            <p:nvPr/>
          </p:nvSpPr>
          <p:spPr>
            <a:xfrm>
              <a:off x="3192558" y="5870309"/>
              <a:ext cx="16325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Paola Rezende</a:t>
              </a:r>
            </a:p>
          </p:txBody>
        </p:sp>
        <p:sp>
          <p:nvSpPr>
            <p:cNvPr id="1334" name="CaixaDeTexto 1333">
              <a:extLst>
                <a:ext uri="{FF2B5EF4-FFF2-40B4-BE49-F238E27FC236}">
                  <a16:creationId xmlns:a16="http://schemas.microsoft.com/office/drawing/2014/main" id="{49AF3295-9923-7C97-34C1-89BEBD37CD9E}"/>
                </a:ext>
              </a:extLst>
            </p:cNvPr>
            <p:cNvSpPr txBox="1"/>
            <p:nvPr/>
          </p:nvSpPr>
          <p:spPr>
            <a:xfrm>
              <a:off x="3598722" y="6131095"/>
              <a:ext cx="76303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UNESP</a:t>
              </a:r>
            </a:p>
          </p:txBody>
        </p:sp>
        <p:grpSp>
          <p:nvGrpSpPr>
            <p:cNvPr id="1335" name="Agrupar 1334">
              <a:extLst>
                <a:ext uri="{FF2B5EF4-FFF2-40B4-BE49-F238E27FC236}">
                  <a16:creationId xmlns:a16="http://schemas.microsoft.com/office/drawing/2014/main" id="{1DF81EDE-7882-C12A-814D-7EA401680F90}"/>
                </a:ext>
              </a:extLst>
            </p:cNvPr>
            <p:cNvGrpSpPr/>
            <p:nvPr/>
          </p:nvGrpSpPr>
          <p:grpSpPr>
            <a:xfrm>
              <a:off x="3250762" y="6051320"/>
              <a:ext cx="1413476" cy="72000"/>
              <a:chOff x="3250762" y="6060846"/>
              <a:chExt cx="1413476" cy="72000"/>
            </a:xfrm>
          </p:grpSpPr>
          <p:cxnSp>
            <p:nvCxnSpPr>
              <p:cNvPr id="1336" name="Conector reto 1335">
                <a:extLst>
                  <a:ext uri="{FF2B5EF4-FFF2-40B4-BE49-F238E27FC236}">
                    <a16:creationId xmlns:a16="http://schemas.microsoft.com/office/drawing/2014/main" id="{1CFCD8C5-5D41-9975-5C68-5756BB8D52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96238" y="6096846"/>
                <a:ext cx="1368000" cy="0"/>
              </a:xfrm>
              <a:prstGeom prst="line">
                <a:avLst/>
              </a:prstGeom>
              <a:ln w="12700">
                <a:solidFill>
                  <a:srgbClr val="FBB03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7" name="Retângulo 1336">
                <a:extLst>
                  <a:ext uri="{FF2B5EF4-FFF2-40B4-BE49-F238E27FC236}">
                    <a16:creationId xmlns:a16="http://schemas.microsoft.com/office/drawing/2014/main" id="{EE5CC86D-F40B-D891-85F4-109C598DFFB8}"/>
                  </a:ext>
                </a:extLst>
              </p:cNvPr>
              <p:cNvSpPr/>
              <p:nvPr/>
            </p:nvSpPr>
            <p:spPr>
              <a:xfrm>
                <a:off x="3250762" y="6060846"/>
                <a:ext cx="72000" cy="72000"/>
              </a:xfrm>
              <a:prstGeom prst="rect">
                <a:avLst/>
              </a:prstGeom>
              <a:solidFill>
                <a:srgbClr val="FBB031"/>
              </a:solidFill>
              <a:ln>
                <a:solidFill>
                  <a:srgbClr val="FBB031"/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1342" name="Retângulo 1341">
            <a:extLst>
              <a:ext uri="{FF2B5EF4-FFF2-40B4-BE49-F238E27FC236}">
                <a16:creationId xmlns:a16="http://schemas.microsoft.com/office/drawing/2014/main" id="{7BA76AA6-AD0B-A1EE-F5CC-DDC6B557E0FB}"/>
              </a:ext>
            </a:extLst>
          </p:cNvPr>
          <p:cNvSpPr/>
          <p:nvPr/>
        </p:nvSpPr>
        <p:spPr>
          <a:xfrm flipH="1">
            <a:off x="-1" y="0"/>
            <a:ext cx="12192000" cy="9144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263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Autores</a:t>
            </a:r>
          </a:p>
        </p:txBody>
      </p:sp>
      <p:sp>
        <p:nvSpPr>
          <p:cNvPr id="1343" name="Seta: Pentágono 1342">
            <a:extLst>
              <a:ext uri="{FF2B5EF4-FFF2-40B4-BE49-F238E27FC236}">
                <a16:creationId xmlns:a16="http://schemas.microsoft.com/office/drawing/2014/main" id="{2E95D8BE-9BC2-929E-60EE-7E65EBD96FC9}"/>
              </a:ext>
            </a:extLst>
          </p:cNvPr>
          <p:cNvSpPr/>
          <p:nvPr/>
        </p:nvSpPr>
        <p:spPr>
          <a:xfrm flipH="1">
            <a:off x="9015662" y="0"/>
            <a:ext cx="3176337" cy="914400"/>
          </a:xfrm>
          <a:prstGeom prst="homePlate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44" name="Paralelogramo 1343">
            <a:extLst>
              <a:ext uri="{FF2B5EF4-FFF2-40B4-BE49-F238E27FC236}">
                <a16:creationId xmlns:a16="http://schemas.microsoft.com/office/drawing/2014/main" id="{566F4E80-E548-C3A2-45E0-CAEB3096B0EF}"/>
              </a:ext>
            </a:extLst>
          </p:cNvPr>
          <p:cNvSpPr/>
          <p:nvPr/>
        </p:nvSpPr>
        <p:spPr>
          <a:xfrm>
            <a:off x="8702842" y="-1"/>
            <a:ext cx="1772653" cy="914399"/>
          </a:xfrm>
          <a:prstGeom prst="parallelogram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345" name="Imagem 1344">
            <a:extLst>
              <a:ext uri="{FF2B5EF4-FFF2-40B4-BE49-F238E27FC236}">
                <a16:creationId xmlns:a16="http://schemas.microsoft.com/office/drawing/2014/main" id="{8ADF84B3-B2F8-6EF2-0CBA-53E900FDDAC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979056" y="497301"/>
            <a:ext cx="2992877" cy="384627"/>
          </a:xfrm>
          <a:prstGeom prst="rect">
            <a:avLst/>
          </a:prstGeom>
        </p:spPr>
      </p:pic>
      <p:pic>
        <p:nvPicPr>
          <p:cNvPr id="1346" name="Imagem 1345">
            <a:extLst>
              <a:ext uri="{FF2B5EF4-FFF2-40B4-BE49-F238E27FC236}">
                <a16:creationId xmlns:a16="http://schemas.microsoft.com/office/drawing/2014/main" id="{A4B0D2F1-E04E-7EFF-9819-E287351D5B67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4" t="9945" r="3333" b="17681"/>
          <a:stretch/>
        </p:blipFill>
        <p:spPr>
          <a:xfrm>
            <a:off x="9879182" y="-127603"/>
            <a:ext cx="1192624" cy="977447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37538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C9DC50E-F4DF-DB64-8A57-7630E1063435}"/>
              </a:ext>
            </a:extLst>
          </p:cNvPr>
          <p:cNvSpPr/>
          <p:nvPr/>
        </p:nvSpPr>
        <p:spPr>
          <a:xfrm flipH="1">
            <a:off x="-1" y="0"/>
            <a:ext cx="12192000" cy="9144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263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Instituições parceiras</a:t>
            </a:r>
          </a:p>
        </p:txBody>
      </p:sp>
      <p:sp>
        <p:nvSpPr>
          <p:cNvPr id="14" name="Seta: Pentágono 13">
            <a:extLst>
              <a:ext uri="{FF2B5EF4-FFF2-40B4-BE49-F238E27FC236}">
                <a16:creationId xmlns:a16="http://schemas.microsoft.com/office/drawing/2014/main" id="{5262185D-EAD6-01EA-DC72-7B8B6DE8EFCA}"/>
              </a:ext>
            </a:extLst>
          </p:cNvPr>
          <p:cNvSpPr/>
          <p:nvPr/>
        </p:nvSpPr>
        <p:spPr>
          <a:xfrm flipH="1">
            <a:off x="9015662" y="0"/>
            <a:ext cx="3176337" cy="914400"/>
          </a:xfrm>
          <a:prstGeom prst="homePlate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Paralelogramo 16">
            <a:extLst>
              <a:ext uri="{FF2B5EF4-FFF2-40B4-BE49-F238E27FC236}">
                <a16:creationId xmlns:a16="http://schemas.microsoft.com/office/drawing/2014/main" id="{A9E2B204-FA05-4A7F-2ABB-BE18EDEE1A7C}"/>
              </a:ext>
            </a:extLst>
          </p:cNvPr>
          <p:cNvSpPr/>
          <p:nvPr/>
        </p:nvSpPr>
        <p:spPr>
          <a:xfrm>
            <a:off x="8702842" y="-1"/>
            <a:ext cx="1772653" cy="914399"/>
          </a:xfrm>
          <a:prstGeom prst="parallelogram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BE0998C-2586-B457-3DE2-0DA02055A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9056" y="497301"/>
            <a:ext cx="2992877" cy="384627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AF1870B2-8FD5-840E-D629-46E86D24A0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4" t="9945" r="3333" b="17681"/>
          <a:stretch/>
        </p:blipFill>
        <p:spPr>
          <a:xfrm>
            <a:off x="9879182" y="-127603"/>
            <a:ext cx="1192624" cy="977447"/>
          </a:xfrm>
          <a:prstGeom prst="ellipse">
            <a:avLst/>
          </a:prstGeom>
          <a:noFill/>
        </p:spPr>
      </p:pic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F9FE1503-13B2-7ABF-BFD1-3D4B4E821B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4" t="30195" r="11238" b="31795"/>
          <a:stretch/>
        </p:blipFill>
        <p:spPr>
          <a:xfrm>
            <a:off x="1416879" y="5519864"/>
            <a:ext cx="1575365" cy="767013"/>
          </a:xfrm>
          <a:prstGeom prst="rect">
            <a:avLst/>
          </a:prstGeom>
        </p:spPr>
      </p:pic>
      <p:pic>
        <p:nvPicPr>
          <p:cNvPr id="4" name="Imagem 3" descr="Desenho de personagem de desenhos animados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5C9BB7BB-9A67-0E75-261D-C474A75592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781" y="5452396"/>
            <a:ext cx="1853236" cy="752953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594B5040-5205-B92D-3B77-155FCC39A9E3}"/>
              </a:ext>
            </a:extLst>
          </p:cNvPr>
          <p:cNvGrpSpPr/>
          <p:nvPr/>
        </p:nvGrpSpPr>
        <p:grpSpPr>
          <a:xfrm>
            <a:off x="8718979" y="3429508"/>
            <a:ext cx="877163" cy="1404340"/>
            <a:chOff x="7132445" y="3288116"/>
            <a:chExt cx="1190247" cy="1753730"/>
          </a:xfrm>
        </p:grpSpPr>
        <p:pic>
          <p:nvPicPr>
            <p:cNvPr id="6" name="Imagem 5" descr="Uma imagem contendo caneca, comida, quarto&#10;&#10;Descrição gerada automaticamente">
              <a:extLst>
                <a:ext uri="{FF2B5EF4-FFF2-40B4-BE49-F238E27FC236}">
                  <a16:creationId xmlns:a16="http://schemas.microsoft.com/office/drawing/2014/main" id="{73EC87CD-0449-2212-88A2-546477275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4551" y="3288116"/>
              <a:ext cx="986036" cy="1305047"/>
            </a:xfrm>
            <a:prstGeom prst="rect">
              <a:avLst/>
            </a:prstGeom>
          </p:spPr>
        </p:pic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1362546F-44CB-AEAB-2DBE-FA83426504F9}"/>
                </a:ext>
              </a:extLst>
            </p:cNvPr>
            <p:cNvSpPr txBox="1"/>
            <p:nvPr/>
          </p:nvSpPr>
          <p:spPr>
            <a:xfrm>
              <a:off x="7132445" y="4619062"/>
              <a:ext cx="1190247" cy="4227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UFRPE</a:t>
              </a:r>
            </a:p>
          </p:txBody>
        </p:sp>
      </p:grpSp>
      <p:pic>
        <p:nvPicPr>
          <p:cNvPr id="8" name="Imagem 7" descr="Logotipo, nome da empresa&#10;&#10;Descrição gerada automaticamente">
            <a:extLst>
              <a:ext uri="{FF2B5EF4-FFF2-40B4-BE49-F238E27FC236}">
                <a16:creationId xmlns:a16="http://schemas.microsoft.com/office/drawing/2014/main" id="{7EEAB0F1-BD61-6B33-230F-FB5E822B37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"/>
          <a:stretch/>
        </p:blipFill>
        <p:spPr>
          <a:xfrm>
            <a:off x="7086036" y="5124855"/>
            <a:ext cx="1616806" cy="1038043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7CDF0149-2C7E-161E-D3A4-A77714F7A39F}"/>
              </a:ext>
            </a:extLst>
          </p:cNvPr>
          <p:cNvGrpSpPr/>
          <p:nvPr/>
        </p:nvGrpSpPr>
        <p:grpSpPr>
          <a:xfrm>
            <a:off x="8979056" y="1509976"/>
            <a:ext cx="840731" cy="1672582"/>
            <a:chOff x="356342" y="3666226"/>
            <a:chExt cx="1092896" cy="2230992"/>
          </a:xfrm>
        </p:grpSpPr>
        <p:pic>
          <p:nvPicPr>
            <p:cNvPr id="10" name="Imagem 9" descr="Logotipo&#10;&#10;Descrição gerada automaticamente">
              <a:extLst>
                <a:ext uri="{FF2B5EF4-FFF2-40B4-BE49-F238E27FC236}">
                  <a16:creationId xmlns:a16="http://schemas.microsoft.com/office/drawing/2014/main" id="{89C87AF7-DCC4-FA15-4208-3DE71958F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42" y="3666226"/>
              <a:ext cx="1092896" cy="1685299"/>
            </a:xfrm>
            <a:prstGeom prst="rect">
              <a:avLst/>
            </a:prstGeom>
          </p:spPr>
        </p:pic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19C1EDF1-2531-52A3-BDAE-7E629A675E4D}"/>
                </a:ext>
              </a:extLst>
            </p:cNvPr>
            <p:cNvSpPr txBox="1"/>
            <p:nvPr/>
          </p:nvSpPr>
          <p:spPr>
            <a:xfrm>
              <a:off x="413929" y="5445634"/>
              <a:ext cx="977719" cy="4515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UFBA</a:t>
              </a: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AC07AB39-B0EF-D634-4112-ECA07B520BD8}"/>
              </a:ext>
            </a:extLst>
          </p:cNvPr>
          <p:cNvGrpSpPr/>
          <p:nvPr/>
        </p:nvGrpSpPr>
        <p:grpSpPr>
          <a:xfrm>
            <a:off x="1416879" y="3182558"/>
            <a:ext cx="1381378" cy="1776122"/>
            <a:chOff x="1682867" y="3596426"/>
            <a:chExt cx="2055300" cy="2271820"/>
          </a:xfrm>
        </p:grpSpPr>
        <p:pic>
          <p:nvPicPr>
            <p:cNvPr id="15" name="Imagem 14" descr="Calendário&#10;&#10;Descrição gerada automaticamente com confiança média">
              <a:extLst>
                <a:ext uri="{FF2B5EF4-FFF2-40B4-BE49-F238E27FC236}">
                  <a16:creationId xmlns:a16="http://schemas.microsoft.com/office/drawing/2014/main" id="{9D95BB2E-65C6-B8FB-86DB-944D968BF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867" y="3596426"/>
              <a:ext cx="2055300" cy="2055300"/>
            </a:xfrm>
            <a:prstGeom prst="rect">
              <a:avLst/>
            </a:prstGeom>
          </p:spPr>
        </p:pic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705D4FB1-8659-4D06-8293-6C46755295D6}"/>
                </a:ext>
              </a:extLst>
            </p:cNvPr>
            <p:cNvSpPr txBox="1"/>
            <p:nvPr/>
          </p:nvSpPr>
          <p:spPr>
            <a:xfrm>
              <a:off x="2269045" y="5435205"/>
              <a:ext cx="882945" cy="433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UFV</a:t>
              </a: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5AA5A4DA-4479-A424-42DC-520A5365ACB8}"/>
              </a:ext>
            </a:extLst>
          </p:cNvPr>
          <p:cNvGrpSpPr/>
          <p:nvPr/>
        </p:nvGrpSpPr>
        <p:grpSpPr>
          <a:xfrm>
            <a:off x="3946241" y="3406989"/>
            <a:ext cx="1012799" cy="1407776"/>
            <a:chOff x="3906901" y="3980513"/>
            <a:chExt cx="1330196" cy="1812806"/>
          </a:xfrm>
        </p:grpSpPr>
        <p:pic>
          <p:nvPicPr>
            <p:cNvPr id="19" name="Imagem 18" descr="Ícone&#10;&#10;Descrição gerada automaticamente">
              <a:extLst>
                <a:ext uri="{FF2B5EF4-FFF2-40B4-BE49-F238E27FC236}">
                  <a16:creationId xmlns:a16="http://schemas.microsoft.com/office/drawing/2014/main" id="{F9A43142-FB63-8D3B-A7C1-EC032F180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1" t="5324" r="8677" b="24652"/>
            <a:stretch/>
          </p:blipFill>
          <p:spPr>
            <a:xfrm>
              <a:off x="3906901" y="3980513"/>
              <a:ext cx="1330196" cy="1325563"/>
            </a:xfrm>
            <a:prstGeom prst="rect">
              <a:avLst/>
            </a:prstGeom>
          </p:spPr>
        </p:pic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DA9A153B-9FD2-8339-7B23-CC4EEF5209AC}"/>
                </a:ext>
              </a:extLst>
            </p:cNvPr>
            <p:cNvSpPr txBox="1"/>
            <p:nvPr/>
          </p:nvSpPr>
          <p:spPr>
            <a:xfrm>
              <a:off x="4110628" y="5357360"/>
              <a:ext cx="989941" cy="4359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UFMT</a:t>
              </a:r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6EA44430-A473-CFE0-06B6-7DDC6AE0F856}"/>
              </a:ext>
            </a:extLst>
          </p:cNvPr>
          <p:cNvGrpSpPr/>
          <p:nvPr/>
        </p:nvGrpSpPr>
        <p:grpSpPr>
          <a:xfrm>
            <a:off x="6369624" y="3459463"/>
            <a:ext cx="1027574" cy="1397335"/>
            <a:chOff x="5506895" y="3942489"/>
            <a:chExt cx="1381377" cy="1835002"/>
          </a:xfrm>
        </p:grpSpPr>
        <p:pic>
          <p:nvPicPr>
            <p:cNvPr id="23" name="Imagem 22" descr="Diagrama, Logotipo&#10;&#10;Descrição gerada automaticamente">
              <a:extLst>
                <a:ext uri="{FF2B5EF4-FFF2-40B4-BE49-F238E27FC236}">
                  <a16:creationId xmlns:a16="http://schemas.microsoft.com/office/drawing/2014/main" id="{DC317FD7-E58E-CFAC-7486-316F0178F6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360" b="89871" l="10000" r="90000">
                          <a14:foregroundMark x1="40595" y1="9807" x2="50833" y2="8039"/>
                          <a14:foregroundMark x1="50833" y1="8039" x2="57619" y2="8360"/>
                          <a14:foregroundMark x1="57619" y1="8360" x2="57857" y2="85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59" t="4062" r="15391" b="3916"/>
            <a:stretch/>
          </p:blipFill>
          <p:spPr>
            <a:xfrm>
              <a:off x="5506895" y="3942489"/>
              <a:ext cx="1381377" cy="1363174"/>
            </a:xfrm>
            <a:prstGeom prst="rect">
              <a:avLst/>
            </a:prstGeom>
          </p:spPr>
        </p:pic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39EF0ABD-2B16-31BA-DF84-FBF2CC2ED06A}"/>
                </a:ext>
              </a:extLst>
            </p:cNvPr>
            <p:cNvSpPr txBox="1"/>
            <p:nvPr/>
          </p:nvSpPr>
          <p:spPr>
            <a:xfrm>
              <a:off x="5683502" y="5332897"/>
              <a:ext cx="1028161" cy="4445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UFAM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448888F6-E33F-3F97-8FAF-C71CA0253480}"/>
              </a:ext>
            </a:extLst>
          </p:cNvPr>
          <p:cNvGrpSpPr/>
          <p:nvPr/>
        </p:nvGrpSpPr>
        <p:grpSpPr>
          <a:xfrm>
            <a:off x="1675746" y="1547376"/>
            <a:ext cx="839060" cy="1488151"/>
            <a:chOff x="3844581" y="1712999"/>
            <a:chExt cx="1161539" cy="1939901"/>
          </a:xfrm>
        </p:grpSpPr>
        <p:pic>
          <p:nvPicPr>
            <p:cNvPr id="27" name="Imagem 26" descr="Logotipo&#10;&#10;Descrição gerada automaticamente">
              <a:extLst>
                <a:ext uri="{FF2B5EF4-FFF2-40B4-BE49-F238E27FC236}">
                  <a16:creationId xmlns:a16="http://schemas.microsoft.com/office/drawing/2014/main" id="{4322683C-9975-6DFC-0621-A95896EE4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4581" y="1712999"/>
              <a:ext cx="1161539" cy="1494768"/>
            </a:xfrm>
            <a:prstGeom prst="rect">
              <a:avLst/>
            </a:prstGeom>
          </p:spPr>
        </p:pic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7F94E942-28CA-342D-A87B-1F79FE24143D}"/>
                </a:ext>
              </a:extLst>
            </p:cNvPr>
            <p:cNvSpPr txBox="1"/>
            <p:nvPr/>
          </p:nvSpPr>
          <p:spPr>
            <a:xfrm>
              <a:off x="4017650" y="3211573"/>
              <a:ext cx="837041" cy="441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UFC</a:t>
              </a: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952AB976-5986-936C-6276-6B055681F727}"/>
              </a:ext>
            </a:extLst>
          </p:cNvPr>
          <p:cNvGrpSpPr/>
          <p:nvPr/>
        </p:nvGrpSpPr>
        <p:grpSpPr>
          <a:xfrm>
            <a:off x="6356005" y="1591559"/>
            <a:ext cx="1027573" cy="1507255"/>
            <a:chOff x="5442099" y="1690689"/>
            <a:chExt cx="1430002" cy="1944741"/>
          </a:xfrm>
        </p:grpSpPr>
        <p:pic>
          <p:nvPicPr>
            <p:cNvPr id="30" name="Imagem 29" descr="Uma imagem contendo mesa, comida, foto, azul&#10;&#10;Descrição gerada automaticamente">
              <a:extLst>
                <a:ext uri="{FF2B5EF4-FFF2-40B4-BE49-F238E27FC236}">
                  <a16:creationId xmlns:a16="http://schemas.microsoft.com/office/drawing/2014/main" id="{610B6A77-FD15-A959-B058-01471136A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099" y="1690689"/>
              <a:ext cx="1430002" cy="1430002"/>
            </a:xfrm>
            <a:prstGeom prst="rect">
              <a:avLst/>
            </a:prstGeom>
          </p:spPr>
        </p:pic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90DF8009-BC54-FAA7-DEFF-766D4D229114}"/>
                </a:ext>
              </a:extLst>
            </p:cNvPr>
            <p:cNvSpPr txBox="1"/>
            <p:nvPr/>
          </p:nvSpPr>
          <p:spPr>
            <a:xfrm>
              <a:off x="5641564" y="3198610"/>
              <a:ext cx="1031070" cy="436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UFPB</a:t>
              </a: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BDA1B733-37CD-4B42-0772-FE22ABAE412C}"/>
              </a:ext>
            </a:extLst>
          </p:cNvPr>
          <p:cNvGrpSpPr/>
          <p:nvPr/>
        </p:nvGrpSpPr>
        <p:grpSpPr>
          <a:xfrm>
            <a:off x="4009855" y="1592552"/>
            <a:ext cx="1027573" cy="1507498"/>
            <a:chOff x="6970341" y="1223990"/>
            <a:chExt cx="1429515" cy="1975813"/>
          </a:xfrm>
        </p:grpSpPr>
        <p:pic>
          <p:nvPicPr>
            <p:cNvPr id="33" name="Imagem 32" descr="Logotipo&#10;&#10;Descrição gerada automaticamente">
              <a:extLst>
                <a:ext uri="{FF2B5EF4-FFF2-40B4-BE49-F238E27FC236}">
                  <a16:creationId xmlns:a16="http://schemas.microsoft.com/office/drawing/2014/main" id="{8438CCF3-7D5A-7922-65E5-962FEF2D0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0341" y="1223990"/>
              <a:ext cx="1429515" cy="1444755"/>
            </a:xfrm>
            <a:prstGeom prst="rect">
              <a:avLst/>
            </a:prstGeom>
          </p:spPr>
        </p:pic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F9596A10-83DF-155D-1F26-BAEEB5EBD929}"/>
                </a:ext>
              </a:extLst>
            </p:cNvPr>
            <p:cNvSpPr txBox="1"/>
            <p:nvPr/>
          </p:nvSpPr>
          <p:spPr>
            <a:xfrm>
              <a:off x="7153007" y="2756075"/>
              <a:ext cx="1064169" cy="4437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UFCG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93773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C9DC50E-F4DF-DB64-8A57-7630E1063435}"/>
              </a:ext>
            </a:extLst>
          </p:cNvPr>
          <p:cNvSpPr/>
          <p:nvPr/>
        </p:nvSpPr>
        <p:spPr>
          <a:xfrm flipH="1">
            <a:off x="-1" y="0"/>
            <a:ext cx="12192000" cy="9144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263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Animais</a:t>
            </a:r>
          </a:p>
        </p:txBody>
      </p:sp>
      <p:sp>
        <p:nvSpPr>
          <p:cNvPr id="14" name="Seta: Pentágono 13">
            <a:extLst>
              <a:ext uri="{FF2B5EF4-FFF2-40B4-BE49-F238E27FC236}">
                <a16:creationId xmlns:a16="http://schemas.microsoft.com/office/drawing/2014/main" id="{5262185D-EAD6-01EA-DC72-7B8B6DE8EFCA}"/>
              </a:ext>
            </a:extLst>
          </p:cNvPr>
          <p:cNvSpPr/>
          <p:nvPr/>
        </p:nvSpPr>
        <p:spPr>
          <a:xfrm flipH="1">
            <a:off x="9015662" y="0"/>
            <a:ext cx="3176337" cy="914400"/>
          </a:xfrm>
          <a:prstGeom prst="homePlate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Paralelogramo 16">
            <a:extLst>
              <a:ext uri="{FF2B5EF4-FFF2-40B4-BE49-F238E27FC236}">
                <a16:creationId xmlns:a16="http://schemas.microsoft.com/office/drawing/2014/main" id="{A9E2B204-FA05-4A7F-2ABB-BE18EDEE1A7C}"/>
              </a:ext>
            </a:extLst>
          </p:cNvPr>
          <p:cNvSpPr/>
          <p:nvPr/>
        </p:nvSpPr>
        <p:spPr>
          <a:xfrm>
            <a:off x="8702842" y="-1"/>
            <a:ext cx="1772653" cy="914399"/>
          </a:xfrm>
          <a:prstGeom prst="parallelogram">
            <a:avLst/>
          </a:prstGeom>
          <a:solidFill>
            <a:srgbClr val="FBB031"/>
          </a:solidFill>
          <a:ln>
            <a:solidFill>
              <a:srgbClr val="FBB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BE0998C-2586-B457-3DE2-0DA02055A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9056" y="497301"/>
            <a:ext cx="2992877" cy="384627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AF1870B2-8FD5-840E-D629-46E86D24A0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4" t="9945" r="3333" b="17681"/>
          <a:stretch/>
        </p:blipFill>
        <p:spPr>
          <a:xfrm>
            <a:off x="9879182" y="-127603"/>
            <a:ext cx="1192624" cy="977447"/>
          </a:xfrm>
          <a:prstGeom prst="ellipse">
            <a:avLst/>
          </a:prstGeom>
          <a:noFill/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7768BBC-C36C-CDAA-A314-CB4B131603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031" y="1032476"/>
            <a:ext cx="3934394" cy="294464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D8DF193-9F75-9370-C18D-D83C3E8755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3" r="8552"/>
          <a:stretch/>
        </p:blipFill>
        <p:spPr bwMode="auto">
          <a:xfrm>
            <a:off x="6691112" y="4149609"/>
            <a:ext cx="4023460" cy="256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9D4329B-D9AD-9434-6E34-DEDA35C410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20" b="4"/>
          <a:stretch/>
        </p:blipFill>
        <p:spPr>
          <a:xfrm>
            <a:off x="6863131" y="1032476"/>
            <a:ext cx="3612363" cy="2956464"/>
          </a:xfrm>
          <a:prstGeom prst="rect">
            <a:avLst/>
          </a:prstGeom>
        </p:spPr>
      </p:pic>
      <p:pic>
        <p:nvPicPr>
          <p:cNvPr id="6" name="Imagem 5" descr="Ovelhas em curral&#10;&#10;Descrição gerada automaticamente com confiança média">
            <a:extLst>
              <a:ext uri="{FF2B5EF4-FFF2-40B4-BE49-F238E27FC236}">
                <a16:creationId xmlns:a16="http://schemas.microsoft.com/office/drawing/2014/main" id="{3D2A6EAC-ADF7-EE2E-5EA4-233D5C6282B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25521" r="3" b="14982"/>
          <a:stretch/>
        </p:blipFill>
        <p:spPr>
          <a:xfrm>
            <a:off x="1120194" y="4149609"/>
            <a:ext cx="4998626" cy="235597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9A8D89D-A95E-D952-1016-2BE499F6BA7B}"/>
              </a:ext>
            </a:extLst>
          </p:cNvPr>
          <p:cNvSpPr txBox="1"/>
          <p:nvPr/>
        </p:nvSpPr>
        <p:spPr>
          <a:xfrm>
            <a:off x="1120194" y="950998"/>
            <a:ext cx="9890078" cy="58785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pt-BR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endParaRPr lang="pt-BR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pt-BR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Animal experimental: sob nosso controle, ele cresce, depende e confia. Respeito haja, enquanto vivo, pois não será em vão seu sacrifício”.</a:t>
            </a:r>
          </a:p>
          <a:p>
            <a:pPr algn="ctr"/>
            <a:endParaRPr lang="pt-BR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pt-BR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Professor Ivan Sampaio</a:t>
            </a:r>
          </a:p>
          <a:p>
            <a:pPr algn="ctr"/>
            <a:endParaRPr lang="pt-BR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endParaRPr lang="pt-BR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43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07433832-5737-8E39-0DD9-111AB3DF35D3}"/>
              </a:ext>
            </a:extLst>
          </p:cNvPr>
          <p:cNvSpPr/>
          <p:nvPr/>
        </p:nvSpPr>
        <p:spPr>
          <a:xfrm>
            <a:off x="0" y="3265462"/>
            <a:ext cx="12192000" cy="3602038"/>
          </a:xfrm>
          <a:prstGeom prst="rect">
            <a:avLst/>
          </a:prstGeom>
          <a:solidFill>
            <a:srgbClr val="FFCA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1CCDC87-49A8-AF31-8517-6C3D0B68E4C3}"/>
              </a:ext>
            </a:extLst>
          </p:cNvPr>
          <p:cNvSpPr/>
          <p:nvPr/>
        </p:nvSpPr>
        <p:spPr>
          <a:xfrm>
            <a:off x="0" y="-274800"/>
            <a:ext cx="12192000" cy="3602038"/>
          </a:xfrm>
          <a:prstGeom prst="rect">
            <a:avLst/>
          </a:prstGeom>
          <a:solidFill>
            <a:srgbClr val="FFB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576E3A3-7736-849B-A40C-E94B3AE5C7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45564"/>
            <a:ext cx="10782925" cy="3109271"/>
          </a:xfrm>
        </p:spPr>
        <p:txBody>
          <a:bodyPr>
            <a:normAutofit/>
          </a:bodyPr>
          <a:lstStyle/>
          <a:p>
            <a:r>
              <a:rPr lang="pt-B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https://brcaprinoseovinos.ufc.br/pt</a:t>
            </a:r>
            <a:br>
              <a:rPr lang="pt-BR" dirty="0">
                <a:latin typeface="Aptos Black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pt-BR" b="1" dirty="0">
              <a:latin typeface="Aptos Black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agem 10" descr="Uma imagem contendo Aplicativo&#10;&#10;Descrição gerada automaticamente">
            <a:extLst>
              <a:ext uri="{FF2B5EF4-FFF2-40B4-BE49-F238E27FC236}">
                <a16:creationId xmlns:a16="http://schemas.microsoft.com/office/drawing/2014/main" id="{6DA85626-0C2C-D22A-FE17-E40523A6C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414" y="3200399"/>
            <a:ext cx="3879586" cy="3879586"/>
          </a:xfrm>
          <a:prstGeom prst="rect">
            <a:avLst/>
          </a:prstGeom>
        </p:spPr>
      </p:pic>
      <p:pic>
        <p:nvPicPr>
          <p:cNvPr id="13" name="Picture 2" descr="MCTI">
            <a:extLst>
              <a:ext uri="{FF2B5EF4-FFF2-40B4-BE49-F238E27FC236}">
                <a16:creationId xmlns:a16="http://schemas.microsoft.com/office/drawing/2014/main" id="{1D1F2143-A3E7-D932-F2C2-DCE5B3644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824" y="4368145"/>
            <a:ext cx="2376791" cy="83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F8A64894-354B-7E3B-9ED6-9F3D3025C2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35" y="2436385"/>
            <a:ext cx="2904873" cy="4376051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7432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Número de Slide 11"/>
          <p:cNvSpPr>
            <a:spLocks noGrp="1"/>
          </p:cNvSpPr>
          <p:nvPr>
            <p:ph type="sldNum" sz="quarter" idx="12"/>
          </p:nvPr>
        </p:nvSpPr>
        <p:spPr>
          <a:xfrm>
            <a:off x="10119360" y="5703570"/>
            <a:ext cx="548640" cy="297180"/>
          </a:xfrm>
          <a:ln>
            <a:noFill/>
          </a:ln>
        </p:spPr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Retângulo 8"/>
          <p:cNvSpPr/>
          <p:nvPr/>
        </p:nvSpPr>
        <p:spPr>
          <a:xfrm>
            <a:off x="2555447" y="1482458"/>
            <a:ext cx="6852107" cy="34289"/>
          </a:xfrm>
          <a:prstGeom prst="rect">
            <a:avLst/>
          </a:prstGeom>
          <a:gradFill flip="none" rotWithShape="1">
            <a:gsLst>
              <a:gs pos="11000">
                <a:schemeClr val="bg1"/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/>
          </a:p>
        </p:txBody>
      </p:sp>
      <p:sp>
        <p:nvSpPr>
          <p:cNvPr id="17" name="CaixaDeTexto 14"/>
          <p:cNvSpPr txBox="1"/>
          <p:nvPr/>
        </p:nvSpPr>
        <p:spPr>
          <a:xfrm>
            <a:off x="6649881" y="7992305"/>
            <a:ext cx="3123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  <a:endParaRPr lang="pt-BR" sz="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763" y="1618384"/>
            <a:ext cx="8401914" cy="423377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5266" flipV="1">
            <a:off x="5472215" y="1966916"/>
            <a:ext cx="1800917" cy="1800917"/>
          </a:xfrm>
          <a:prstGeom prst="rect">
            <a:avLst/>
          </a:prstGeom>
        </p:spPr>
      </p:pic>
      <p:sp>
        <p:nvSpPr>
          <p:cNvPr id="14" name="Retângulo de cantos arredondados 13"/>
          <p:cNvSpPr/>
          <p:nvPr/>
        </p:nvSpPr>
        <p:spPr>
          <a:xfrm>
            <a:off x="1830886" y="934462"/>
            <a:ext cx="8643668" cy="58228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Sistemas mundiais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F7CFFF2-AE79-9687-2BAB-4FB9EF0882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2793" t="14667" r="15513" b="15666"/>
          <a:stretch/>
        </p:blipFill>
        <p:spPr>
          <a:xfrm>
            <a:off x="2221586" y="1618383"/>
            <a:ext cx="3139775" cy="406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075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763" y="1618384"/>
            <a:ext cx="8401914" cy="4233777"/>
          </a:xfrm>
          <a:prstGeom prst="rect">
            <a:avLst/>
          </a:prstGeom>
        </p:spPr>
      </p:pic>
      <p:sp>
        <p:nvSpPr>
          <p:cNvPr id="12" name="Espaço Reservado para Número de Slide 11"/>
          <p:cNvSpPr>
            <a:spLocks noGrp="1"/>
          </p:cNvSpPr>
          <p:nvPr>
            <p:ph type="sldNum" sz="quarter" idx="12"/>
          </p:nvPr>
        </p:nvSpPr>
        <p:spPr>
          <a:xfrm>
            <a:off x="10119360" y="5703570"/>
            <a:ext cx="548640" cy="297180"/>
          </a:xfrm>
          <a:ln>
            <a:noFill/>
          </a:ln>
        </p:spPr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Retângulo 8"/>
          <p:cNvSpPr/>
          <p:nvPr/>
        </p:nvSpPr>
        <p:spPr>
          <a:xfrm>
            <a:off x="2555447" y="1482458"/>
            <a:ext cx="6852107" cy="34289"/>
          </a:xfrm>
          <a:prstGeom prst="rect">
            <a:avLst/>
          </a:prstGeom>
          <a:gradFill flip="none" rotWithShape="1">
            <a:gsLst>
              <a:gs pos="11000">
                <a:schemeClr val="bg1"/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/>
          </a:p>
        </p:txBody>
      </p:sp>
      <p:sp>
        <p:nvSpPr>
          <p:cNvPr id="17" name="CaixaDeTexto 14"/>
          <p:cNvSpPr txBox="1"/>
          <p:nvPr/>
        </p:nvSpPr>
        <p:spPr>
          <a:xfrm>
            <a:off x="6649881" y="7992305"/>
            <a:ext cx="3123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  <a:endParaRPr lang="pt-BR" sz="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720" y="1647661"/>
            <a:ext cx="3280393" cy="4096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74734" flipH="1" flipV="1">
            <a:off x="3959960" y="2033102"/>
            <a:ext cx="2037594" cy="2037594"/>
          </a:xfrm>
          <a:prstGeom prst="rect">
            <a:avLst/>
          </a:prstGeom>
        </p:spPr>
      </p:pic>
      <p:sp>
        <p:nvSpPr>
          <p:cNvPr id="16" name="Retângulo de cantos arredondados 15"/>
          <p:cNvSpPr/>
          <p:nvPr/>
        </p:nvSpPr>
        <p:spPr>
          <a:xfrm>
            <a:off x="1830886" y="934462"/>
            <a:ext cx="8643668" cy="58228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Sistemas mundiais</a:t>
            </a:r>
          </a:p>
        </p:txBody>
      </p:sp>
    </p:spTree>
    <p:extLst>
      <p:ext uri="{BB962C8B-B14F-4D97-AF65-F5344CB8AC3E}">
        <p14:creationId xmlns:p14="http://schemas.microsoft.com/office/powerpoint/2010/main" val="41844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763" y="1618384"/>
            <a:ext cx="8401914" cy="4233777"/>
          </a:xfrm>
          <a:prstGeom prst="rect">
            <a:avLst/>
          </a:prstGeom>
        </p:spPr>
      </p:pic>
      <p:sp>
        <p:nvSpPr>
          <p:cNvPr id="12" name="Espaço Reservado para Número de Slide 11"/>
          <p:cNvSpPr>
            <a:spLocks noGrp="1"/>
          </p:cNvSpPr>
          <p:nvPr>
            <p:ph type="sldNum" sz="quarter" idx="12"/>
          </p:nvPr>
        </p:nvSpPr>
        <p:spPr>
          <a:xfrm>
            <a:off x="10119360" y="5703570"/>
            <a:ext cx="548640" cy="297180"/>
          </a:xfrm>
          <a:ln>
            <a:noFill/>
          </a:ln>
        </p:spPr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Retângulo 8"/>
          <p:cNvSpPr/>
          <p:nvPr/>
        </p:nvSpPr>
        <p:spPr>
          <a:xfrm>
            <a:off x="2555447" y="1482458"/>
            <a:ext cx="6852107" cy="34289"/>
          </a:xfrm>
          <a:prstGeom prst="rect">
            <a:avLst/>
          </a:prstGeom>
          <a:gradFill flip="none" rotWithShape="1">
            <a:gsLst>
              <a:gs pos="11000">
                <a:schemeClr val="bg1"/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/>
          </a:p>
        </p:txBody>
      </p:sp>
      <p:sp>
        <p:nvSpPr>
          <p:cNvPr id="17" name="CaixaDeTexto 14"/>
          <p:cNvSpPr txBox="1"/>
          <p:nvPr/>
        </p:nvSpPr>
        <p:spPr>
          <a:xfrm>
            <a:off x="6649881" y="7992305"/>
            <a:ext cx="3123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  <a:endParaRPr lang="pt-BR" sz="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54674" flipH="1" flipV="1">
            <a:off x="4643944" y="3541442"/>
            <a:ext cx="1800000" cy="1800000"/>
          </a:xfrm>
          <a:prstGeom prst="rect">
            <a:avLst/>
          </a:prstGeom>
        </p:spPr>
      </p:pic>
      <p:sp>
        <p:nvSpPr>
          <p:cNvPr id="16" name="Retângulo de cantos arredondados 15"/>
          <p:cNvSpPr/>
          <p:nvPr/>
        </p:nvSpPr>
        <p:spPr>
          <a:xfrm>
            <a:off x="1830886" y="934462"/>
            <a:ext cx="8643668" cy="58228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Sistemas mundiais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C5DCDD9-EFB4-E9CB-88DC-664442F5CC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250"/>
          <a:stretch/>
        </p:blipFill>
        <p:spPr>
          <a:xfrm>
            <a:off x="6649881" y="1877343"/>
            <a:ext cx="2828109" cy="397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1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FAAC6382-DEEA-443E-8F18-A5D3C98208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840401"/>
              </p:ext>
            </p:extLst>
          </p:nvPr>
        </p:nvGraphicFramePr>
        <p:xfrm>
          <a:off x="1224175" y="883249"/>
          <a:ext cx="9743649" cy="5762461"/>
        </p:xfrm>
        <a:graphic>
          <a:graphicData uri="http://schemas.openxmlformats.org/drawingml/2006/table">
            <a:tbl>
              <a:tblPr firstRow="1" firstCol="1" bandRow="1"/>
              <a:tblGrid>
                <a:gridCol w="2928100">
                  <a:extLst>
                    <a:ext uri="{9D8B030D-6E8A-4147-A177-3AD203B41FA5}">
                      <a16:colId xmlns:a16="http://schemas.microsoft.com/office/drawing/2014/main" val="672499557"/>
                    </a:ext>
                  </a:extLst>
                </a:gridCol>
                <a:gridCol w="1079292">
                  <a:extLst>
                    <a:ext uri="{9D8B030D-6E8A-4147-A177-3AD203B41FA5}">
                      <a16:colId xmlns:a16="http://schemas.microsoft.com/office/drawing/2014/main" val="627623631"/>
                    </a:ext>
                  </a:extLst>
                </a:gridCol>
                <a:gridCol w="1753849">
                  <a:extLst>
                    <a:ext uri="{9D8B030D-6E8A-4147-A177-3AD203B41FA5}">
                      <a16:colId xmlns:a16="http://schemas.microsoft.com/office/drawing/2014/main" val="1469911060"/>
                    </a:ext>
                  </a:extLst>
                </a:gridCol>
                <a:gridCol w="1534408">
                  <a:extLst>
                    <a:ext uri="{9D8B030D-6E8A-4147-A177-3AD203B41FA5}">
                      <a16:colId xmlns:a16="http://schemas.microsoft.com/office/drawing/2014/main" val="2227559069"/>
                    </a:ext>
                  </a:extLst>
                </a:gridCol>
                <a:gridCol w="2448000">
                  <a:extLst>
                    <a:ext uri="{9D8B030D-6E8A-4147-A177-3AD203B41FA5}">
                      <a16:colId xmlns:a16="http://schemas.microsoft.com/office/drawing/2014/main" val="2211156822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b="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pt-BR" sz="1800" b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9165490"/>
                  </a:ext>
                </a:extLst>
              </a:tr>
              <a:tr h="2979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Estudo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47878" marR="478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Classe</a:t>
                      </a: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sexual</a:t>
                      </a:r>
                    </a:p>
                  </a:txBody>
                  <a:tcPr marL="47878" marR="478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Genótipo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Sistema de </a:t>
                      </a:r>
                      <a:r>
                        <a:rPr lang="en-US" sz="16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Alimentação</a:t>
                      </a: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47878" marR="478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3709232"/>
                  </a:ext>
                </a:extLst>
              </a:tr>
              <a:tr h="211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Macedo Júnior, 2008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2567873"/>
                  </a:ext>
                </a:extLst>
              </a:tr>
              <a:tr h="211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Garcia et al., 2009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NC/F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0110081"/>
                  </a:ext>
                </a:extLst>
              </a:tr>
              <a:tr h="211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Garcia et al., 2010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SI; 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312676"/>
                  </a:ext>
                </a:extLst>
              </a:tr>
              <a:tr h="211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Silva et al., 2010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Pasto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0599754"/>
                  </a:ext>
                </a:extLst>
              </a:tr>
              <a:tr h="211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Pereira, 2011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4228510"/>
                  </a:ext>
                </a:extLst>
              </a:tr>
              <a:tr h="211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Pinto et al., 2011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839489"/>
                  </a:ext>
                </a:extLst>
              </a:tr>
              <a:tr h="211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Soares et al., 2012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NC/F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1910041"/>
                  </a:ext>
                </a:extLst>
              </a:tr>
              <a:tr h="211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Lima, 2012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7753628"/>
                  </a:ext>
                </a:extLst>
              </a:tr>
              <a:tr h="211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Silva, 2012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6519155"/>
                  </a:ext>
                </a:extLst>
              </a:tr>
              <a:tr h="211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Costa et al., 2013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3736156"/>
                  </a:ext>
                </a:extLst>
              </a:tr>
              <a:tr h="211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Regadas</a:t>
                      </a: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Filho et al., 2013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8175124"/>
                  </a:ext>
                </a:extLst>
              </a:tr>
              <a:tr h="211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Alvarenga, 2013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Pasto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0027070"/>
                  </a:ext>
                </a:extLst>
              </a:tr>
              <a:tr h="211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Araújo, 2013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290906"/>
                  </a:ext>
                </a:extLst>
              </a:tr>
              <a:tr h="211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Oliveira et al., 2014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8179291"/>
                  </a:ext>
                </a:extLst>
              </a:tr>
              <a:tr h="211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Pereira et al., 2014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SB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5847375"/>
                  </a:ext>
                </a:extLst>
              </a:tr>
              <a:tr h="211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Caetano, 2014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3152837"/>
                  </a:ext>
                </a:extLst>
              </a:tr>
              <a:tr h="211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Rodrigues et al., 2015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NC/C/F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443513"/>
                  </a:ext>
                </a:extLst>
              </a:tr>
              <a:tr h="211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Bastos et al., 2015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5337021"/>
                  </a:ext>
                </a:extLst>
              </a:tr>
              <a:tr h="2868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Luz et al., 2016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Pasto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3281964"/>
                  </a:ext>
                </a:extLst>
              </a:tr>
              <a:tr h="248195">
                <a:tc gridSpan="5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 =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Ñão</a:t>
                      </a:r>
                      <a:r>
                        <a:rPr lang="en-US" sz="14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Castrado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; C = Castrato; F =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Fêmea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; SI = Santa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Inês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; SB = Somalis</a:t>
                      </a:r>
                      <a:r>
                        <a:rPr lang="en-US" sz="14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Brasileira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; MN = Morada Nova; C = Cruzado.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498006"/>
                  </a:ext>
                </a:extLst>
              </a:tr>
            </a:tbl>
          </a:graphicData>
        </a:graphic>
      </p:graphicFrame>
      <p:sp>
        <p:nvSpPr>
          <p:cNvPr id="6" name="Título 5">
            <a:extLst>
              <a:ext uri="{FF2B5EF4-FFF2-40B4-BE49-F238E27FC236}">
                <a16:creationId xmlns:a16="http://schemas.microsoft.com/office/drawing/2014/main" id="{BC3F308D-1A4B-45F2-8A55-2AB8CFB3B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49" y="156554"/>
            <a:ext cx="7886700" cy="726695"/>
          </a:xfrm>
        </p:spPr>
        <p:txBody>
          <a:bodyPr>
            <a:norm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Banco de dados de ovinos deslanados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182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25C0677B-F5D1-4FE4-82F1-6D9D05FABA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747557"/>
              </p:ext>
            </p:extLst>
          </p:nvPr>
        </p:nvGraphicFramePr>
        <p:xfrm>
          <a:off x="1221881" y="744329"/>
          <a:ext cx="9617346" cy="5717360"/>
        </p:xfrm>
        <a:graphic>
          <a:graphicData uri="http://schemas.openxmlformats.org/drawingml/2006/table">
            <a:tbl>
              <a:tblPr firstRow="1" firstCol="1" bandRow="1"/>
              <a:tblGrid>
                <a:gridCol w="2268971">
                  <a:extLst>
                    <a:ext uri="{9D8B030D-6E8A-4147-A177-3AD203B41FA5}">
                      <a16:colId xmlns:a16="http://schemas.microsoft.com/office/drawing/2014/main" val="4010214769"/>
                    </a:ext>
                  </a:extLst>
                </a:gridCol>
                <a:gridCol w="946243">
                  <a:extLst>
                    <a:ext uri="{9D8B030D-6E8A-4147-A177-3AD203B41FA5}">
                      <a16:colId xmlns:a16="http://schemas.microsoft.com/office/drawing/2014/main" val="385380129"/>
                    </a:ext>
                  </a:extLst>
                </a:gridCol>
                <a:gridCol w="1891157">
                  <a:extLst>
                    <a:ext uri="{9D8B030D-6E8A-4147-A177-3AD203B41FA5}">
                      <a16:colId xmlns:a16="http://schemas.microsoft.com/office/drawing/2014/main" val="323291464"/>
                    </a:ext>
                  </a:extLst>
                </a:gridCol>
                <a:gridCol w="1702975">
                  <a:extLst>
                    <a:ext uri="{9D8B030D-6E8A-4147-A177-3AD203B41FA5}">
                      <a16:colId xmlns:a16="http://schemas.microsoft.com/office/drawing/2014/main" val="3969037346"/>
                    </a:ext>
                  </a:extLst>
                </a:gridCol>
                <a:gridCol w="2808000">
                  <a:extLst>
                    <a:ext uri="{9D8B030D-6E8A-4147-A177-3AD203B41FA5}">
                      <a16:colId xmlns:a16="http://schemas.microsoft.com/office/drawing/2014/main" val="1134300374"/>
                    </a:ext>
                  </a:extLst>
                </a:gridCol>
              </a:tblGrid>
              <a:tr h="266662">
                <a:tc gridSpan="5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447918"/>
                  </a:ext>
                </a:extLst>
              </a:tr>
              <a:tr h="3037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Estudo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47878" marR="478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Classe</a:t>
                      </a:r>
                      <a:r>
                        <a:rPr lang="en-US" sz="1600" b="1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Sexual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Genótipo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Sistema de </a:t>
                      </a:r>
                      <a:r>
                        <a:rPr lang="en-US" sz="16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Alimentação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85342"/>
                  </a:ext>
                </a:extLst>
              </a:tr>
              <a:tr h="2370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Santos et al., 2016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862779"/>
                  </a:ext>
                </a:extLst>
              </a:tr>
              <a:tr h="2370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Elias et al., 2016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7927269"/>
                  </a:ext>
                </a:extLst>
              </a:tr>
              <a:tr h="2370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Santos et al., 2016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1319464"/>
                  </a:ext>
                </a:extLst>
              </a:tr>
              <a:tr h="2370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Silva et al., 2016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3485134"/>
                  </a:ext>
                </a:extLst>
              </a:tr>
              <a:tr h="248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Leopoldino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Júnior ,2016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SI; 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8682390"/>
                  </a:ext>
                </a:extLst>
              </a:tr>
              <a:tr h="2370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Pereira et al., 2017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NC/C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0785942"/>
                  </a:ext>
                </a:extLst>
              </a:tr>
              <a:tr h="2370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Campos et al., 2017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1253777"/>
                  </a:ext>
                </a:extLst>
              </a:tr>
              <a:tr h="2370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Silva et al., 2017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055623"/>
                  </a:ext>
                </a:extLst>
              </a:tr>
              <a:tr h="2370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Assis et al., 2018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Pasto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4961266"/>
                  </a:ext>
                </a:extLst>
              </a:tr>
              <a:tr h="2370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Pereira et al., 2018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NC/C/F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810126"/>
                  </a:ext>
                </a:extLst>
              </a:tr>
              <a:tr h="2370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Ribeiro et al., 2018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915822"/>
                  </a:ext>
                </a:extLst>
              </a:tr>
              <a:tr h="2370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Magalhães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2018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899641"/>
                  </a:ext>
                </a:extLst>
              </a:tr>
              <a:tr h="2370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Santos, 2018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8343047"/>
                  </a:ext>
                </a:extLst>
              </a:tr>
              <a:tr h="2370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Nascimento, 2018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3018841"/>
                  </a:ext>
                </a:extLst>
              </a:tr>
              <a:tr h="2370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Santos, 2020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7646874"/>
                  </a:ext>
                </a:extLst>
              </a:tr>
              <a:tr h="2370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Mendes et al., 2021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4840917"/>
                  </a:ext>
                </a:extLst>
              </a:tr>
              <a:tr h="2370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C.J.L.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Herbster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285413"/>
                  </a:ext>
                </a:extLst>
              </a:tr>
              <a:tr h="2370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A.S. Brito Neto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0289383"/>
                  </a:ext>
                </a:extLst>
              </a:tr>
              <a:tr h="2370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A.C. Rocha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SI; MN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Confinamento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5915442"/>
                  </a:ext>
                </a:extLst>
              </a:tr>
              <a:tr h="425846">
                <a:tc gridSpan="5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NC =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Ñão</a:t>
                      </a:r>
                      <a:r>
                        <a:rPr lang="en-US" sz="14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Castrado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; C = Castrato; F =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Fêmea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; SI = Santa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Inês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; MN = Morada Nova; C = Cruzado.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78" marR="478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8745385"/>
                  </a:ext>
                </a:extLst>
              </a:tr>
            </a:tbl>
          </a:graphicData>
        </a:graphic>
      </p:graphicFrame>
      <p:sp>
        <p:nvSpPr>
          <p:cNvPr id="4" name="Título 5">
            <a:extLst>
              <a:ext uri="{FF2B5EF4-FFF2-40B4-BE49-F238E27FC236}">
                <a16:creationId xmlns:a16="http://schemas.microsoft.com/office/drawing/2014/main" id="{585EA8E3-999C-43F2-94F2-308321ECB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131" y="136849"/>
            <a:ext cx="7886700" cy="726695"/>
          </a:xfrm>
        </p:spPr>
        <p:txBody>
          <a:bodyPr>
            <a:norm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Banco de dados de ovinos deslanados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450F668C-6808-432C-8AD7-5C36235839EB}"/>
              </a:ext>
            </a:extLst>
          </p:cNvPr>
          <p:cNvSpPr/>
          <p:nvPr/>
        </p:nvSpPr>
        <p:spPr>
          <a:xfrm>
            <a:off x="1628481" y="2568165"/>
            <a:ext cx="2664000" cy="720000"/>
          </a:xfrm>
          <a:prstGeom prst="roundRect">
            <a:avLst/>
          </a:prstGeom>
          <a:solidFill>
            <a:srgbClr val="F9AD1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1044 inteiros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E3708D36-6BD2-495F-9898-C938E5B53A8F}"/>
              </a:ext>
            </a:extLst>
          </p:cNvPr>
          <p:cNvSpPr/>
          <p:nvPr/>
        </p:nvSpPr>
        <p:spPr>
          <a:xfrm>
            <a:off x="4698554" y="2568165"/>
            <a:ext cx="2664000" cy="720000"/>
          </a:xfrm>
          <a:prstGeom prst="roundRect">
            <a:avLst/>
          </a:prstGeom>
          <a:solidFill>
            <a:srgbClr val="F9AD1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248 castrados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7E365F2D-0D29-423C-8FC1-E142C85E524E}"/>
              </a:ext>
            </a:extLst>
          </p:cNvPr>
          <p:cNvSpPr/>
          <p:nvPr/>
        </p:nvSpPr>
        <p:spPr>
          <a:xfrm>
            <a:off x="7766388" y="2568165"/>
            <a:ext cx="2664000" cy="720000"/>
          </a:xfrm>
          <a:prstGeom prst="roundRect">
            <a:avLst/>
          </a:prstGeom>
          <a:solidFill>
            <a:srgbClr val="F9AD1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282 fêmeas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66C6B775-5363-4D38-AE23-95F4CFB5DBF8}"/>
              </a:ext>
            </a:extLst>
          </p:cNvPr>
          <p:cNvSpPr/>
          <p:nvPr/>
        </p:nvSpPr>
        <p:spPr>
          <a:xfrm>
            <a:off x="2762481" y="4037068"/>
            <a:ext cx="3060000" cy="720000"/>
          </a:xfrm>
          <a:prstGeom prst="roundRect">
            <a:avLst/>
          </a:prstGeom>
          <a:solidFill>
            <a:srgbClr val="F9AD1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 em pastejo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AF00C982-62EA-48CB-853C-CEE70384B8FB}"/>
              </a:ext>
            </a:extLst>
          </p:cNvPr>
          <p:cNvSpPr/>
          <p:nvPr/>
        </p:nvSpPr>
        <p:spPr>
          <a:xfrm>
            <a:off x="6499834" y="4037068"/>
            <a:ext cx="3060000" cy="720000"/>
          </a:xfrm>
          <a:prstGeom prst="roundRect">
            <a:avLst/>
          </a:prstGeom>
          <a:solidFill>
            <a:srgbClr val="F9AD1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1491 confinados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54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24183</TotalTime>
  <Words>3973</Words>
  <Application>Microsoft Office PowerPoint</Application>
  <PresentationFormat>Widescreen</PresentationFormat>
  <Paragraphs>1310</Paragraphs>
  <Slides>44</Slides>
  <Notes>10</Notes>
  <HiddenSlides>0</HiddenSlides>
  <MMClips>0</MMClips>
  <ScaleCrop>false</ScaleCrop>
  <HeadingPairs>
    <vt:vector size="8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56" baseType="lpstr">
      <vt:lpstr>Aptos</vt:lpstr>
      <vt:lpstr>Aptos Black</vt:lpstr>
      <vt:lpstr>Arial</vt:lpstr>
      <vt:lpstr>Calibri</vt:lpstr>
      <vt:lpstr>Calibri Light</vt:lpstr>
      <vt:lpstr>Cambria Math</vt:lpstr>
      <vt:lpstr>Comic Sans MS</vt:lpstr>
      <vt:lpstr>Times</vt:lpstr>
      <vt:lpstr>Times New Roman</vt:lpstr>
      <vt:lpstr>Wingdings</vt:lpstr>
      <vt:lpstr>Tema do Office</vt:lpstr>
      <vt:lpstr>Document</vt:lpstr>
      <vt:lpstr> Exigências Nutricionais de  Ovinos Deslanados em Crescimento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Banco de dados de ovinos deslanados</vt:lpstr>
      <vt:lpstr>Banco de dados de ovinos deslanados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https://brcaprinoseovinos.ufc.br/pt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Brito Neto</dc:creator>
  <cp:lastModifiedBy>Elzania Pereira</cp:lastModifiedBy>
  <cp:revision>101</cp:revision>
  <dcterms:created xsi:type="dcterms:W3CDTF">2024-07-14T18:06:27Z</dcterms:created>
  <dcterms:modified xsi:type="dcterms:W3CDTF">2024-08-13T14:58:55Z</dcterms:modified>
</cp:coreProperties>
</file>